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91" r:id="rId2"/>
    <p:sldId id="293" r:id="rId3"/>
    <p:sldId id="257" r:id="rId4"/>
    <p:sldId id="258" r:id="rId5"/>
    <p:sldId id="262" r:id="rId6"/>
    <p:sldId id="259" r:id="rId7"/>
    <p:sldId id="294" r:id="rId8"/>
    <p:sldId id="295" r:id="rId9"/>
    <p:sldId id="296" r:id="rId10"/>
    <p:sldId id="288" r:id="rId11"/>
    <p:sldId id="297" r:id="rId12"/>
    <p:sldId id="273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285" r:id="rId22"/>
    <p:sldId id="312" r:id="rId23"/>
    <p:sldId id="313" r:id="rId24"/>
    <p:sldId id="306" r:id="rId25"/>
    <p:sldId id="314" r:id="rId26"/>
    <p:sldId id="315" r:id="rId27"/>
    <p:sldId id="307" r:id="rId28"/>
    <p:sldId id="308" r:id="rId29"/>
    <p:sldId id="31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90F2E-C26B-45BE-BFD7-87C4F3C65935}" type="datetimeFigureOut">
              <a:rPr lang="ru-KZ" smtClean="0"/>
              <a:t>22.09.2025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EB952-FF59-4EED-919A-2D5852E321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479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7FB64-8AA0-4F9D-B4F9-F1AA2625A3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2B20-2A86-413B-A00E-7C83F7788D93}" type="datetime1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2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2C44-C91C-4B19-BB69-A3D0F58EEACD}" type="datetime1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9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C752-4946-4E59-9F0D-970077CEC7D8}" type="datetime1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6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75A0-28D8-4D6D-8BBF-BA4D376BF462}" type="datetime1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9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8161-6D7D-4E05-846F-31A3835D19DC}" type="datetime1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6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457A-A60C-4DBF-A5CC-F70D792D966D}" type="datetime1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6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8829-6AD3-40DA-A42C-8ADAC9CCD61F}" type="datetime1">
              <a:rPr lang="ru-RU" smtClean="0"/>
              <a:t>22.09.2025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2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2638-ECD6-467D-871A-90C09F7C2ADC}" type="datetime1">
              <a:rPr lang="ru-RU" smtClean="0"/>
              <a:t>22.09.2025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9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1AFF-CDD3-4793-B071-B457D3408A1A}" type="datetime1">
              <a:rPr lang="ru-RU" smtClean="0"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7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8C56-07D0-4EE7-A722-C9D2C3D70103}" type="datetime1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4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19F3-D625-41A3-9E0E-36E5FADBD54F}" type="datetime1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0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98C5D-EC99-45DF-A2B8-D30151F275DD}" type="datetime1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9D054-DD54-46D4-8A65-152A21CA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6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wann37bz9U&amp;list=PLCWFJepg4ydY-zpYS9RayNqIp-HqHwm2y&amp;index=6&amp;t=469s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epositphotos.com/ru/vector/dna-replication-steps-double-helix-unwound-each-separated-strand-acts-205092280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42054" y="1606568"/>
            <a:ext cx="11436773" cy="2653102"/>
          </a:xfrm>
          <a:prstGeom prst="rect">
            <a:avLst/>
          </a:prstGeom>
        </p:spPr>
        <p:txBody>
          <a:bodyPr vert="horz" wrap="square" lIns="0" tIns="1017083" rIns="0" bIns="0" rtlCol="0">
            <a:spAutoFit/>
          </a:bodyPr>
          <a:lstStyle/>
          <a:p>
            <a:pPr marL="0" marR="38099" indent="0" algn="ctr">
              <a:lnSpc>
                <a:spcPct val="100000"/>
              </a:lnSpc>
              <a:buNone/>
            </a:pPr>
            <a:r>
              <a:rPr b="1" dirty="0" err="1"/>
              <a:t>Дәріс</a:t>
            </a:r>
            <a:r>
              <a:rPr b="1" spc="-113" dirty="0"/>
              <a:t> </a:t>
            </a:r>
            <a:r>
              <a:rPr lang="kk-KZ" b="1" spc="-47" dirty="0"/>
              <a:t>3</a:t>
            </a:r>
            <a:endParaRPr b="1" spc="-47" dirty="0"/>
          </a:p>
          <a:p>
            <a:pPr marL="0" indent="0" algn="ctr">
              <a:lnSpc>
                <a:spcPct val="100000"/>
              </a:lnSpc>
              <a:spcBef>
                <a:spcPts val="2560"/>
              </a:spcBef>
              <a:buNone/>
            </a:pPr>
            <a:r>
              <a:rPr lang="kk-KZ" b="1" dirty="0">
                <a:solidFill>
                  <a:srgbClr val="C00000"/>
                </a:solidFill>
              </a:rPr>
              <a:t>Нуклеин қышқылдары.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kk-KZ" b="1" dirty="0">
                <a:solidFill>
                  <a:srgbClr val="C00000"/>
                </a:solidFill>
              </a:rPr>
              <a:t>Генетикалық ақпараттың берілу механизмдері</a:t>
            </a:r>
            <a:endParaRPr b="1" spc="-13" dirty="0">
              <a:solidFill>
                <a:srgbClr val="C0504D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1200" y="475066"/>
            <a:ext cx="533400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79489" marR="6773" indent="-163403" algn="ctr">
              <a:lnSpc>
                <a:spcPct val="100000"/>
              </a:lnSpc>
              <a:spcBef>
                <a:spcPts val="133"/>
              </a:spcBef>
            </a:pPr>
            <a:r>
              <a:rPr sz="2000" b="1" spc="-40" dirty="0">
                <a:solidFill>
                  <a:srgbClr val="000000"/>
                </a:solidFill>
                <a:latin typeface="+mn-lt"/>
              </a:rPr>
              <a:t>әл-</a:t>
            </a:r>
            <a:r>
              <a:rPr sz="2000" b="1" dirty="0">
                <a:solidFill>
                  <a:srgbClr val="000000"/>
                </a:solidFill>
                <a:latin typeface="+mn-lt"/>
              </a:rPr>
              <a:t>Фараби</a:t>
            </a:r>
            <a:r>
              <a:rPr sz="2000" b="1" spc="-100" dirty="0">
                <a:solidFill>
                  <a:srgbClr val="000000"/>
                </a:solidFill>
                <a:latin typeface="+mn-l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+mn-lt"/>
              </a:rPr>
              <a:t>атындағы</a:t>
            </a:r>
            <a:r>
              <a:rPr sz="2000" b="1" spc="-47" dirty="0">
                <a:solidFill>
                  <a:srgbClr val="000000"/>
                </a:solidFill>
                <a:latin typeface="+mn-l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+mn-lt"/>
              </a:rPr>
              <a:t>Қазақ</a:t>
            </a:r>
            <a:r>
              <a:rPr sz="2000" b="1" spc="-87" dirty="0">
                <a:solidFill>
                  <a:srgbClr val="000000"/>
                </a:solidFill>
                <a:latin typeface="+mn-lt"/>
              </a:rPr>
              <a:t> </a:t>
            </a:r>
            <a:r>
              <a:rPr sz="2000" b="1" spc="-13" dirty="0">
                <a:solidFill>
                  <a:srgbClr val="000000"/>
                </a:solidFill>
                <a:latin typeface="+mn-lt"/>
              </a:rPr>
              <a:t>Ұлттық </a:t>
            </a:r>
            <a:r>
              <a:rPr sz="2000" b="1" spc="-27" dirty="0">
                <a:solidFill>
                  <a:srgbClr val="000000"/>
                </a:solidFill>
                <a:latin typeface="+mn-lt"/>
              </a:rPr>
              <a:t>Университеті</a:t>
            </a:r>
            <a:r>
              <a:rPr sz="2000" b="1" spc="-7" dirty="0">
                <a:solidFill>
                  <a:srgbClr val="000000"/>
                </a:solidFill>
                <a:latin typeface="+mn-l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+mn-lt"/>
              </a:rPr>
              <a:t>Химия</a:t>
            </a:r>
            <a:r>
              <a:rPr sz="2000" b="1" spc="-127" dirty="0">
                <a:solidFill>
                  <a:srgbClr val="000000"/>
                </a:solidFill>
                <a:latin typeface="+mn-l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+mn-lt"/>
              </a:rPr>
              <a:t>және</a:t>
            </a:r>
            <a:r>
              <a:rPr sz="2000" b="1" spc="-100" dirty="0">
                <a:solidFill>
                  <a:srgbClr val="000000"/>
                </a:solidFill>
                <a:latin typeface="+mn-lt"/>
              </a:rPr>
              <a:t> </a:t>
            </a:r>
            <a:r>
              <a:rPr sz="2000" b="1" spc="-13" dirty="0">
                <a:solidFill>
                  <a:srgbClr val="000000"/>
                </a:solidFill>
                <a:latin typeface="+mn-lt"/>
              </a:rPr>
              <a:t>химиялық </a:t>
            </a:r>
            <a:r>
              <a:rPr sz="2000" b="1" dirty="0">
                <a:solidFill>
                  <a:srgbClr val="000000"/>
                </a:solidFill>
                <a:latin typeface="+mn-lt"/>
              </a:rPr>
              <a:t>технология</a:t>
            </a:r>
            <a:r>
              <a:rPr sz="2000" b="1" spc="-147" dirty="0">
                <a:solidFill>
                  <a:srgbClr val="000000"/>
                </a:solidFill>
                <a:latin typeface="+mn-lt"/>
              </a:rPr>
              <a:t> </a:t>
            </a:r>
            <a:r>
              <a:rPr sz="2000" b="1" spc="-13" dirty="0">
                <a:solidFill>
                  <a:srgbClr val="000000"/>
                </a:solidFill>
                <a:latin typeface="+mn-lt"/>
              </a:rPr>
              <a:t>факультеті</a:t>
            </a:r>
            <a:endParaRPr sz="2000" b="1" dirty="0">
              <a:latin typeface="+mn-l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911" y="140207"/>
            <a:ext cx="1635759" cy="18023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30815" y="184912"/>
            <a:ext cx="1712975" cy="1712976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1930401" y="4789594"/>
            <a:ext cx="8869679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Calibri" panose="020F0502020204030204" pitchFamily="34" charset="0"/>
                <a:cs typeface="Calibri" panose="020F0502020204030204" pitchFamily="34" charset="0"/>
              </a:rPr>
              <a:t>Дəріс оқыған х.ғ.к., </a:t>
            </a:r>
            <a:r>
              <a:rPr lang="kk-KZ" sz="2133" b="1" spc="-7" dirty="0">
                <a:latin typeface="Calibri" panose="020F0502020204030204" pitchFamily="34" charset="0"/>
                <a:cs typeface="Calibri" panose="020F0502020204030204" pitchFamily="34" charset="0"/>
              </a:rPr>
              <a:t>доцент м.а. </a:t>
            </a:r>
            <a:r>
              <a:rPr sz="2133" b="1" spc="-13" dirty="0" err="1">
                <a:latin typeface="Calibri" panose="020F0502020204030204" pitchFamily="34" charset="0"/>
                <a:cs typeface="Calibri" panose="020F0502020204030204" pitchFamily="34" charset="0"/>
              </a:rPr>
              <a:t>Берғанаева</a:t>
            </a:r>
            <a:r>
              <a:rPr sz="2133" b="1" spc="-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33" b="1" spc="-13" dirty="0" err="1">
                <a:latin typeface="Calibri" panose="020F0502020204030204" pitchFamily="34" charset="0"/>
                <a:cs typeface="Calibri" panose="020F0502020204030204" pitchFamily="34" charset="0"/>
              </a:rPr>
              <a:t>Гүлзат</a:t>
            </a:r>
            <a:r>
              <a:rPr sz="2133" b="1" spc="-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33" b="1" spc="-7" dirty="0" err="1">
                <a:latin typeface="Calibri" panose="020F0502020204030204" pitchFamily="34" charset="0"/>
                <a:cs typeface="Calibri" panose="020F0502020204030204" pitchFamily="34" charset="0"/>
              </a:rPr>
              <a:t>Ерғазықызы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KZ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F0E6DE-8408-57EF-2180-255240B0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10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F15D9-F937-18A0-9A90-78AB93ED6123}"/>
              </a:ext>
            </a:extLst>
          </p:cNvPr>
          <p:cNvSpPr txBox="1"/>
          <p:nvPr/>
        </p:nvSpPr>
        <p:spPr>
          <a:xfrm>
            <a:off x="519952" y="646890"/>
            <a:ext cx="7566213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ДНҚ </a:t>
            </a:r>
            <a:r>
              <a:rPr lang="ru-RU" b="1" dirty="0" err="1">
                <a:solidFill>
                  <a:srgbClr val="0070C0"/>
                </a:solidFill>
              </a:rPr>
              <a:t>құрылымдары</a:t>
            </a:r>
            <a:endParaRPr lang="ru-RU" b="1" dirty="0">
              <a:solidFill>
                <a:srgbClr val="0070C0"/>
              </a:solidFill>
            </a:endParaRPr>
          </a:p>
          <a:p>
            <a:pPr algn="just">
              <a:spcAft>
                <a:spcPts val="1200"/>
              </a:spcAft>
              <a:buNone/>
            </a:pP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Бірінші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реттік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құрылым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мононуклеотидтер</a:t>
            </a:r>
            <a:r>
              <a:rPr lang="ru-RU" dirty="0"/>
              <a:t> 3’,5’-фосфодиэфирлік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қосылып</a:t>
            </a:r>
            <a:r>
              <a:rPr lang="ru-RU" dirty="0"/>
              <a:t>, </a:t>
            </a:r>
            <a:r>
              <a:rPr lang="ru-RU" dirty="0" err="1"/>
              <a:t>ширатылған</a:t>
            </a:r>
            <a:r>
              <a:rPr lang="ru-RU" dirty="0"/>
              <a:t> </a:t>
            </a:r>
            <a:r>
              <a:rPr lang="ru-RU" dirty="0" err="1"/>
              <a:t>полинуклеотидтік</a:t>
            </a:r>
            <a:r>
              <a:rPr lang="ru-RU" dirty="0"/>
              <a:t> </a:t>
            </a:r>
            <a:r>
              <a:rPr lang="ru-RU" dirty="0" err="1"/>
              <a:t>тізбек</a:t>
            </a:r>
            <a:r>
              <a:rPr lang="ru-RU" dirty="0"/>
              <a:t> </a:t>
            </a:r>
            <a:r>
              <a:rPr lang="ru-RU" dirty="0" err="1"/>
              <a:t>түзеді</a:t>
            </a:r>
            <a:r>
              <a:rPr lang="ru-RU" dirty="0"/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Екінші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реттік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құрылым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полинуклеотидтік</a:t>
            </a:r>
            <a:r>
              <a:rPr lang="ru-RU" dirty="0"/>
              <a:t> </a:t>
            </a:r>
            <a:r>
              <a:rPr lang="ru-RU" dirty="0" err="1"/>
              <a:t>тізбектің</a:t>
            </a:r>
            <a:r>
              <a:rPr lang="ru-RU" dirty="0"/>
              <a:t> </a:t>
            </a:r>
            <a:r>
              <a:rPr lang="ru-RU" dirty="0" err="1"/>
              <a:t>ширатылып</a:t>
            </a:r>
            <a:r>
              <a:rPr lang="ru-RU" dirty="0"/>
              <a:t> </a:t>
            </a:r>
            <a:r>
              <a:rPr lang="ru-RU" dirty="0" err="1"/>
              <a:t>қос</a:t>
            </a:r>
            <a:r>
              <a:rPr lang="ru-RU" dirty="0"/>
              <a:t> спираль </a:t>
            </a:r>
            <a:r>
              <a:rPr lang="ru-RU" dirty="0" err="1"/>
              <a:t>түзуі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тізбектер</a:t>
            </a:r>
            <a:r>
              <a:rPr lang="ru-RU" dirty="0"/>
              <a:t> </a:t>
            </a:r>
            <a:r>
              <a:rPr lang="ru-RU" dirty="0" err="1"/>
              <a:t>бір-біріне</a:t>
            </a:r>
            <a:r>
              <a:rPr lang="ru-RU" dirty="0"/>
              <a:t> </a:t>
            </a:r>
            <a:r>
              <a:rPr lang="ru-RU" dirty="0" err="1"/>
              <a:t>қарама-қарсы</a:t>
            </a:r>
            <a:r>
              <a:rPr lang="ru-RU" dirty="0"/>
              <a:t> </a:t>
            </a:r>
            <a:r>
              <a:rPr lang="ru-RU" dirty="0" err="1"/>
              <a:t>орналасып</a:t>
            </a:r>
            <a:r>
              <a:rPr lang="ru-RU" dirty="0"/>
              <a:t>, </a:t>
            </a:r>
            <a:r>
              <a:rPr lang="ru-RU" dirty="0" err="1"/>
              <a:t>комплементарлы</a:t>
            </a:r>
            <a:r>
              <a:rPr lang="ru-RU" dirty="0"/>
              <a:t> </a:t>
            </a:r>
            <a:r>
              <a:rPr lang="ru-RU" dirty="0" err="1"/>
              <a:t>азоттық</a:t>
            </a:r>
            <a:r>
              <a:rPr lang="ru-RU" dirty="0"/>
              <a:t> </a:t>
            </a:r>
            <a:r>
              <a:rPr lang="ru-RU" dirty="0" err="1"/>
              <a:t>негіздер</a:t>
            </a:r>
            <a:r>
              <a:rPr lang="ru-RU" dirty="0"/>
              <a:t> </a:t>
            </a:r>
            <a:r>
              <a:rPr lang="ru-RU" dirty="0" err="1"/>
              <a:t>сутектік</a:t>
            </a:r>
            <a:r>
              <a:rPr lang="ru-RU" dirty="0"/>
              <a:t> </a:t>
            </a:r>
            <a:r>
              <a:rPr lang="ru-RU" dirty="0" err="1"/>
              <a:t>байланыстар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жалғасады</a:t>
            </a:r>
            <a:r>
              <a:rPr lang="ru-RU" dirty="0"/>
              <a:t> (</a:t>
            </a:r>
            <a:r>
              <a:rPr lang="ru-RU" dirty="0" err="1"/>
              <a:t>Чаргафф</a:t>
            </a:r>
            <a:r>
              <a:rPr lang="ru-RU" dirty="0"/>
              <a:t> </a:t>
            </a:r>
            <a:r>
              <a:rPr lang="ru-RU" dirty="0" err="1"/>
              <a:t>ережесіне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).</a:t>
            </a:r>
          </a:p>
          <a:p>
            <a:pPr algn="just">
              <a:spcAft>
                <a:spcPts val="1200"/>
              </a:spcAft>
              <a:buNone/>
            </a:pP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Үшінші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реттік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құрылым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қос</a:t>
            </a:r>
            <a:r>
              <a:rPr lang="ru-RU" dirty="0"/>
              <a:t> </a:t>
            </a:r>
            <a:r>
              <a:rPr lang="ru-RU" dirty="0" err="1"/>
              <a:t>спиральді</a:t>
            </a:r>
            <a:r>
              <a:rPr lang="ru-RU" dirty="0"/>
              <a:t> ДНҚ </a:t>
            </a:r>
            <a:r>
              <a:rPr lang="ru-RU" dirty="0" err="1"/>
              <a:t>тізбегінің</a:t>
            </a:r>
            <a:r>
              <a:rPr lang="ru-RU" dirty="0"/>
              <a:t> гистон </a:t>
            </a:r>
            <a:r>
              <a:rPr lang="ru-RU" dirty="0" err="1"/>
              <a:t>ақуыздарына</a:t>
            </a:r>
            <a:r>
              <a:rPr lang="ru-RU" dirty="0"/>
              <a:t> </a:t>
            </a:r>
            <a:r>
              <a:rPr lang="ru-RU" dirty="0" err="1"/>
              <a:t>оралып</a:t>
            </a:r>
            <a:r>
              <a:rPr lang="ru-RU" dirty="0"/>
              <a:t>, </a:t>
            </a:r>
            <a:r>
              <a:rPr lang="ru-RU" dirty="0" err="1"/>
              <a:t>суперспираль</a:t>
            </a:r>
            <a:r>
              <a:rPr lang="ru-RU" dirty="0"/>
              <a:t> </a:t>
            </a:r>
            <a:r>
              <a:rPr lang="ru-RU" dirty="0" err="1"/>
              <a:t>түзуі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нуклеосомалардың</a:t>
            </a:r>
            <a:r>
              <a:rPr lang="ru-RU" dirty="0"/>
              <a:t> </a:t>
            </a:r>
            <a:r>
              <a:rPr lang="ru-RU" dirty="0" err="1"/>
              <a:t>қалыптасуы</a:t>
            </a:r>
            <a:r>
              <a:rPr lang="ru-RU" dirty="0"/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Төртінші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реттік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құрылым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хромосомада</a:t>
            </a:r>
            <a:r>
              <a:rPr lang="ru-RU" dirty="0"/>
              <a:t> ДНҚ </a:t>
            </a:r>
            <a:r>
              <a:rPr lang="ru-RU" dirty="0" err="1"/>
              <a:t>молекуласының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тығыз</a:t>
            </a:r>
            <a:r>
              <a:rPr lang="ru-RU" dirty="0"/>
              <a:t> </a:t>
            </a:r>
            <a:r>
              <a:rPr lang="ru-RU" dirty="0" err="1"/>
              <a:t>жинақталуы</a:t>
            </a:r>
            <a:r>
              <a:rPr lang="ru-RU" dirty="0"/>
              <a:t>. </a:t>
            </a:r>
            <a:r>
              <a:rPr lang="ru-RU" dirty="0" err="1"/>
              <a:t>Ұзындығы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сантиметрге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жететін</a:t>
            </a:r>
            <a:r>
              <a:rPr lang="ru-RU" dirty="0"/>
              <a:t> ДНҚ </a:t>
            </a:r>
            <a:r>
              <a:rPr lang="ru-RU" dirty="0" err="1"/>
              <a:t>молекуласы</a:t>
            </a:r>
            <a:r>
              <a:rPr lang="ru-RU" dirty="0"/>
              <a:t> 5 нм-</a:t>
            </a:r>
            <a:r>
              <a:rPr lang="ru-RU" dirty="0" err="1"/>
              <a:t>ге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құрылымға</a:t>
            </a:r>
            <a:r>
              <a:rPr lang="ru-RU" dirty="0"/>
              <a:t> </a:t>
            </a:r>
            <a:r>
              <a:rPr lang="ru-RU" dirty="0" err="1"/>
              <a:t>сыяды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46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BAA64B-7BE4-C9E2-0842-B5FFB5E0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2C2AFF-860A-673C-528A-884B3A497606}"/>
              </a:ext>
            </a:extLst>
          </p:cNvPr>
          <p:cNvSpPr txBox="1"/>
          <p:nvPr/>
        </p:nvSpPr>
        <p:spPr>
          <a:xfrm>
            <a:off x="519953" y="255564"/>
            <a:ext cx="449131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ДНҚ-ның  екінші реттік құрылымы</a:t>
            </a:r>
            <a:endParaRPr lang="ru-KZ" sz="1800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ru-KZ" sz="1800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екі полинуклеотидтік тізбектерінің ширатылып қос спираль түзуі.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k-KZ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Полинуклеоитидтік тізбектері бір-біріне қарама-қарсы орналасқан (біреуі - 5'</a:t>
            </a: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3', екіншісі - антипараллель 3'</a:t>
            </a: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5' бағытта орналасқан).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k-KZ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Нуклеотидтер өзара </a:t>
            </a:r>
            <a:r>
              <a:rPr lang="kk-KZ" sz="1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комплементарлы негіздер </a:t>
            </a: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арқылы сутекті байланыстармен байланысқан. </a:t>
            </a:r>
            <a:r>
              <a:rPr lang="kk-KZ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Аденин мен тимин азотты негіздер арасында 2 сутектік байланыс, ал гуанин мен цитозин арасында 3 сутектік байланыс түзіледі</a:t>
            </a: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k-KZ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Осы құрылымның моделін алғашқы рет </a:t>
            </a:r>
            <a:r>
              <a:rPr lang="kk-KZ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1953 жылы Джеймс Уотсон</a:t>
            </a: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және </a:t>
            </a:r>
            <a:r>
              <a:rPr lang="kk-KZ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Фрэнсис Крик  </a:t>
            </a: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ұсынды:</a:t>
            </a:r>
            <a:endParaRPr lang="ru-KZ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A157E2-3F81-43F6-E5BF-768A63BFF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502" y="703800"/>
            <a:ext cx="5492972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3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72567" t="5609" r="9387" b="48637"/>
          <a:stretch>
            <a:fillRect/>
          </a:stretch>
        </p:blipFill>
        <p:spPr>
          <a:xfrm>
            <a:off x="7736540" y="354106"/>
            <a:ext cx="2160495" cy="307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5E1A3E3-07DA-851F-4E2B-A9DAE4AE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12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380706-EC46-F6D0-C362-701FB62E11C4}"/>
              </a:ext>
            </a:extLst>
          </p:cNvPr>
          <p:cNvSpPr txBox="1"/>
          <p:nvPr/>
        </p:nvSpPr>
        <p:spPr>
          <a:xfrm>
            <a:off x="860612" y="429230"/>
            <a:ext cx="555811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err="1">
                <a:solidFill>
                  <a:srgbClr val="0070C0"/>
                </a:solidFill>
              </a:rPr>
              <a:t>Чаргафф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ережелері</a:t>
            </a:r>
            <a:r>
              <a:rPr lang="ru-RU" b="1" dirty="0">
                <a:solidFill>
                  <a:srgbClr val="0070C0"/>
                </a:solidFill>
              </a:rPr>
              <a:t> (1949 ж.)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Пуриндік</a:t>
            </a:r>
            <a:r>
              <a:rPr lang="ru-RU" dirty="0"/>
              <a:t> </a:t>
            </a:r>
            <a:r>
              <a:rPr lang="ru-RU" dirty="0" err="1"/>
              <a:t>негіздердің</a:t>
            </a:r>
            <a:r>
              <a:rPr lang="ru-RU" dirty="0"/>
              <a:t> саны </a:t>
            </a:r>
            <a:r>
              <a:rPr lang="ru-RU" dirty="0" err="1"/>
              <a:t>пиримидиндік</a:t>
            </a:r>
            <a:r>
              <a:rPr lang="ru-RU" dirty="0"/>
              <a:t> </a:t>
            </a:r>
            <a:r>
              <a:rPr lang="ru-RU" dirty="0" err="1"/>
              <a:t>негіздердің</a:t>
            </a:r>
            <a:r>
              <a:rPr lang="ru-RU" dirty="0"/>
              <a:t> </a:t>
            </a:r>
            <a:r>
              <a:rPr lang="ru-RU" dirty="0" err="1"/>
              <a:t>санына</a:t>
            </a:r>
            <a:r>
              <a:rPr lang="ru-RU" dirty="0"/>
              <a:t> </a:t>
            </a:r>
            <a:r>
              <a:rPr lang="ru-RU" dirty="0" err="1"/>
              <a:t>тең</a:t>
            </a:r>
            <a:r>
              <a:rPr lang="ru-RU" dirty="0"/>
              <a:t>: </a:t>
            </a:r>
            <a:r>
              <a:rPr lang="en-US" b="1" dirty="0"/>
              <a:t>A + G = T + C</a:t>
            </a:r>
            <a:endParaRPr lang="en-US" dirty="0"/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Аденин саны тимин </a:t>
            </a:r>
            <a:r>
              <a:rPr lang="ru-RU" dirty="0" err="1"/>
              <a:t>санына</a:t>
            </a:r>
            <a:r>
              <a:rPr lang="ru-RU" dirty="0"/>
              <a:t> </a:t>
            </a:r>
            <a:r>
              <a:rPr lang="ru-RU" dirty="0" err="1"/>
              <a:t>тең</a:t>
            </a:r>
            <a:r>
              <a:rPr lang="ru-RU" dirty="0"/>
              <a:t>, ал гуанин саны цитозин </a:t>
            </a:r>
            <a:r>
              <a:rPr lang="ru-RU" dirty="0" err="1"/>
              <a:t>санына</a:t>
            </a:r>
            <a:r>
              <a:rPr lang="ru-RU" dirty="0"/>
              <a:t> </a:t>
            </a:r>
            <a:r>
              <a:rPr lang="ru-RU" dirty="0" err="1"/>
              <a:t>тең</a:t>
            </a:r>
            <a:r>
              <a:rPr lang="ru-RU" dirty="0"/>
              <a:t>: </a:t>
            </a:r>
            <a:r>
              <a:rPr lang="en-US" b="1" dirty="0"/>
              <a:t>A = T; G = C</a:t>
            </a:r>
            <a:endParaRPr lang="en-US" dirty="0"/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Алтыншы</a:t>
            </a:r>
            <a:r>
              <a:rPr lang="ru-RU" dirty="0"/>
              <a:t> </a:t>
            </a:r>
            <a:r>
              <a:rPr lang="ru-RU" dirty="0" err="1"/>
              <a:t>көміртегіндегі</a:t>
            </a:r>
            <a:r>
              <a:rPr lang="ru-RU" dirty="0"/>
              <a:t> </a:t>
            </a:r>
            <a:r>
              <a:rPr lang="el-GR" dirty="0"/>
              <a:t>α-</a:t>
            </a:r>
            <a:r>
              <a:rPr lang="ru-RU" dirty="0"/>
              <a:t>амин </a:t>
            </a:r>
            <a:r>
              <a:rPr lang="ru-RU" dirty="0" err="1"/>
              <a:t>тобының</a:t>
            </a:r>
            <a:r>
              <a:rPr lang="ru-RU" dirty="0"/>
              <a:t> саны,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көміртегіндегі</a:t>
            </a:r>
            <a:r>
              <a:rPr lang="ru-RU" dirty="0"/>
              <a:t> кето-</a:t>
            </a:r>
            <a:r>
              <a:rPr lang="ru-RU" dirty="0" err="1"/>
              <a:t>топтың</a:t>
            </a:r>
            <a:r>
              <a:rPr lang="ru-RU" dirty="0"/>
              <a:t> </a:t>
            </a:r>
            <a:r>
              <a:rPr lang="ru-RU" dirty="0" err="1"/>
              <a:t>санына</a:t>
            </a:r>
            <a:r>
              <a:rPr lang="ru-RU" dirty="0"/>
              <a:t> </a:t>
            </a:r>
            <a:r>
              <a:rPr lang="ru-RU" dirty="0" err="1"/>
              <a:t>тең</a:t>
            </a:r>
            <a:r>
              <a:rPr lang="ru-RU" dirty="0"/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Аденин мен </a:t>
            </a:r>
            <a:r>
              <a:rPr lang="ru-RU" dirty="0" err="1"/>
              <a:t>тиминнің</a:t>
            </a:r>
            <a:r>
              <a:rPr lang="ru-RU" dirty="0"/>
              <a:t> </a:t>
            </a:r>
            <a:r>
              <a:rPr lang="ru-RU" dirty="0" err="1"/>
              <a:t>қосындысы</a:t>
            </a:r>
            <a:r>
              <a:rPr lang="ru-RU" dirty="0"/>
              <a:t> гуанин мен </a:t>
            </a:r>
            <a:r>
              <a:rPr lang="ru-RU" dirty="0" err="1"/>
              <a:t>цитозиннің</a:t>
            </a:r>
            <a:r>
              <a:rPr lang="ru-RU" dirty="0"/>
              <a:t> </a:t>
            </a:r>
            <a:r>
              <a:rPr lang="ru-RU" dirty="0" err="1"/>
              <a:t>қосындысына</a:t>
            </a:r>
            <a:r>
              <a:rPr lang="ru-RU" dirty="0"/>
              <a:t> </a:t>
            </a:r>
            <a:r>
              <a:rPr lang="ru-RU" dirty="0" err="1"/>
              <a:t>тең</a:t>
            </a:r>
            <a:r>
              <a:rPr lang="ru-RU" dirty="0"/>
              <a:t>: </a:t>
            </a:r>
            <a:r>
              <a:rPr lang="el-GR" b="1" dirty="0"/>
              <a:t>Σ(</a:t>
            </a:r>
            <a:r>
              <a:rPr lang="en-US" b="1" dirty="0"/>
              <a:t>A + T) = </a:t>
            </a:r>
            <a:r>
              <a:rPr lang="el-GR" b="1" dirty="0"/>
              <a:t>Σ(</a:t>
            </a:r>
            <a:r>
              <a:rPr lang="en-US" b="1" dirty="0"/>
              <a:t>G + C)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CCB3B-C37A-6126-D0EB-89F7CC401E05}"/>
              </a:ext>
            </a:extLst>
          </p:cNvPr>
          <p:cNvSpPr txBox="1"/>
          <p:nvPr/>
        </p:nvSpPr>
        <p:spPr>
          <a:xfrm>
            <a:off x="8148917" y="3504310"/>
            <a:ext cx="1748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Эрвин </a:t>
            </a:r>
            <a:r>
              <a:rPr lang="ru-RU" dirty="0" err="1"/>
              <a:t>Чаргафф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3516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45692D8-7943-AFB6-A4CB-60CBF918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13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05BF68-0F72-66CB-4CA5-99CE9693BCF8}"/>
              </a:ext>
            </a:extLst>
          </p:cNvPr>
          <p:cNvSpPr txBox="1"/>
          <p:nvPr/>
        </p:nvSpPr>
        <p:spPr>
          <a:xfrm>
            <a:off x="1021977" y="24115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ДНҚ-ның  үшінші реттік құрылымы</a:t>
            </a:r>
            <a:endParaRPr lang="ru-KZ" sz="2000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64B1D-0022-D6E7-B09A-D353D768C347}"/>
              </a:ext>
            </a:extLst>
          </p:cNvPr>
          <p:cNvSpPr txBox="1"/>
          <p:nvPr/>
        </p:nvSpPr>
        <p:spPr>
          <a:xfrm>
            <a:off x="1021977" y="75305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қос спиральды ДНҚ тізбегенің  гистон молекуларына оралып, суперспираль </a:t>
            </a:r>
            <a:r>
              <a:rPr lang="kk-K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нуклеосомалардың</a:t>
            </a:r>
            <a:r>
              <a:rPr lang="kk-K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түзілуі </a:t>
            </a:r>
            <a:endParaRPr lang="ru-K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5F4213-1D75-D3DA-D27F-B91755662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0" t="33199" r="29738" b="13888"/>
          <a:stretch/>
        </p:blipFill>
        <p:spPr bwMode="auto">
          <a:xfrm>
            <a:off x="938492" y="1853582"/>
            <a:ext cx="5927975" cy="2673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3202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D455A4-5F7A-67D7-312D-C3E3670BF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5C72D2-5DB3-14EB-4E34-0A459E2A0C0A}"/>
              </a:ext>
            </a:extLst>
          </p:cNvPr>
          <p:cNvSpPr txBox="1"/>
          <p:nvPr/>
        </p:nvSpPr>
        <p:spPr>
          <a:xfrm>
            <a:off x="744070" y="438887"/>
            <a:ext cx="442856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ДНҚ-ның  төртінші реттік құрылымы</a:t>
            </a:r>
            <a:endParaRPr lang="ru-KZ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kk-K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kk-K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Нуклеосомалық жіп әрі қарай тығыз нығыздалып бүктелеп, супернуклеосомаларды, яғни </a:t>
            </a:r>
            <a:r>
              <a:rPr lang="kk-KZ" sz="18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хроматин фибриллін </a:t>
            </a:r>
            <a:r>
              <a:rPr lang="kk-K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түзеді.</a:t>
            </a:r>
          </a:p>
          <a:p>
            <a:pPr algn="just">
              <a:buNone/>
            </a:pPr>
            <a:endParaRPr lang="kk-K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kk-K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Осы кезде ДНҚ ұзындығы 50 есе қысқарады. Кейін хроматин фибрилдері әртүрлі ұзындықтағы ілмектерді қалыптастырып бүктеледі де </a:t>
            </a:r>
            <a:r>
              <a:rPr lang="kk-KZ" sz="18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хроматидтер</a:t>
            </a:r>
            <a:r>
              <a:rPr lang="kk-K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түзіледі. Бұл кезде ДНҚ ұзындығы 1000 есе қысқарады. </a:t>
            </a:r>
          </a:p>
          <a:p>
            <a:pPr algn="just">
              <a:buNone/>
            </a:pPr>
            <a:endParaRPr lang="kk-K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kk-K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Соңында хроматидтер </a:t>
            </a:r>
            <a:r>
              <a:rPr lang="kk-KZ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хромосомаларда</a:t>
            </a:r>
            <a:r>
              <a:rPr lang="kk-K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тығыз орналасады. </a:t>
            </a:r>
          </a:p>
          <a:p>
            <a:pPr algn="just">
              <a:buNone/>
            </a:pPr>
            <a:endParaRPr lang="kk-K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kk-KZ" sz="18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Қапталған</a:t>
            </a:r>
            <a:r>
              <a:rPr lang="kk-K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8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хромосома</a:t>
            </a:r>
            <a:r>
              <a:rPr lang="kk-K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8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бастапқы ДНҚ молекуласының ұзындығынан 10 000 есе қысқа болады!!! </a:t>
            </a:r>
            <a:endParaRPr lang="ru-KZ" sz="1800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90AFD6-3347-03E0-3037-B89521B5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025" y="1199203"/>
            <a:ext cx="5651143" cy="26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4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75A947F-1591-1910-7CDB-51E2338F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15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37B2B-D6F4-817C-C7E5-6BB7CE31682F}"/>
              </a:ext>
            </a:extLst>
          </p:cNvPr>
          <p:cNvSpPr txBox="1"/>
          <p:nvPr/>
        </p:nvSpPr>
        <p:spPr>
          <a:xfrm>
            <a:off x="744071" y="568422"/>
            <a:ext cx="494851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kk-KZ" sz="18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Хромосоманың негізгі қызметі </a:t>
            </a: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ДНҚ-тізбегі ретінде жазылған барлық генетикалық ақпаратты (тұқым қуалайтын ақпаратты) сақтау және ұрпақтан-ұрпаққа беру. </a:t>
            </a:r>
          </a:p>
          <a:p>
            <a:pPr algn="just">
              <a:buNone/>
            </a:pPr>
            <a:endParaRPr lang="kk-KZ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kk-KZ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ГЕН</a:t>
            </a:r>
            <a:r>
              <a:rPr lang="kk-KZ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kk-KZ" sz="1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–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тұқым қулайтын ақпарат - </a:t>
            </a:r>
            <a:r>
              <a:rPr lang="kk-KZ" sz="1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kk-KZ" sz="18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бұл ДНҚ молекуласында полинуклеотидтік тізбек ретінде жазылған белгілі бір ақуыздың бірінші реттік құрылымы туралы ақпарат. </a:t>
            </a:r>
          </a:p>
          <a:p>
            <a:pPr algn="just">
              <a:buNone/>
            </a:pPr>
            <a:endParaRPr lang="kk-KZ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kk-KZ" sz="1800" dirty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Нуклеотидтiк  құрамы, құрылымы, тiзбегiндегi нуклеотидтердiң реттелiп орналасуы ағзаның ерекше қасиетiн анықтайды. </a:t>
            </a:r>
          </a:p>
          <a:p>
            <a:pPr algn="just">
              <a:buNone/>
            </a:pPr>
            <a:endParaRPr lang="kk-KZ" dirty="0">
              <a:solidFill>
                <a:srgbClr val="202122"/>
              </a:solidFill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kk-KZ" sz="1800" dirty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Бiр ағзаның барлық жасушарындағы ДНҚ молекуласының құрамы, құрылымы бiрдей болады, жасына, ортадағы жағдайына тәуелдi емес. </a:t>
            </a:r>
            <a:endParaRPr lang="ru-KZ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496825-0F52-EEC9-15EC-E978A3A0C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63" t="36327" r="7559" b="16076"/>
          <a:stretch/>
        </p:blipFill>
        <p:spPr>
          <a:xfrm>
            <a:off x="7951694" y="686215"/>
            <a:ext cx="1574276" cy="2903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CE42D2-CC17-CD42-2462-A0373750B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0141">
            <a:off x="6261247" y="578639"/>
            <a:ext cx="1426588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F98E67B-10B9-BCE1-9DD9-18B85D71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16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A5AD5-D612-4598-0929-582B5F15FDFF}"/>
              </a:ext>
            </a:extLst>
          </p:cNvPr>
          <p:cNvSpPr txBox="1"/>
          <p:nvPr/>
        </p:nvSpPr>
        <p:spPr>
          <a:xfrm>
            <a:off x="1057835" y="408870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РНҚ (</a:t>
            </a:r>
            <a:r>
              <a:rPr lang="ru-RU" b="1" dirty="0" err="1">
                <a:solidFill>
                  <a:srgbClr val="0070C0"/>
                </a:solidFill>
              </a:rPr>
              <a:t>рибонуклеин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қышқылы</a:t>
            </a:r>
            <a:r>
              <a:rPr lang="ru-RU" b="1" dirty="0">
                <a:solidFill>
                  <a:srgbClr val="0070C0"/>
                </a:solidFill>
              </a:rPr>
              <a:t>) – </a:t>
            </a:r>
            <a:r>
              <a:rPr lang="ru-RU" b="1" dirty="0" err="1">
                <a:solidFill>
                  <a:srgbClr val="0070C0"/>
                </a:solidFill>
              </a:rPr>
              <a:t>жалпы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сипаттамасы</a:t>
            </a:r>
            <a:endParaRPr lang="ru-RU" b="1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полинуклеотидтік</a:t>
            </a:r>
            <a:r>
              <a:rPr lang="ru-RU" dirty="0"/>
              <a:t> </a:t>
            </a:r>
            <a:r>
              <a:rPr lang="ru-RU" dirty="0" err="1"/>
              <a:t>тізбектен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Молекулалық</a:t>
            </a:r>
            <a:r>
              <a:rPr lang="ru-RU" dirty="0"/>
              <a:t> </a:t>
            </a:r>
            <a:r>
              <a:rPr lang="ru-RU" dirty="0" err="1"/>
              <a:t>массасы</a:t>
            </a:r>
            <a:r>
              <a:rPr lang="ru-RU" dirty="0"/>
              <a:t> ДНҚ-</a:t>
            </a:r>
            <a:r>
              <a:rPr lang="ru-RU" dirty="0" err="1"/>
              <a:t>ға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Чаргафф</a:t>
            </a:r>
            <a:r>
              <a:rPr lang="ru-RU" dirty="0"/>
              <a:t> </a:t>
            </a:r>
            <a:r>
              <a:rPr lang="ru-RU" dirty="0" err="1"/>
              <a:t>ережелеріне</a:t>
            </a:r>
            <a:r>
              <a:rPr lang="ru-RU" dirty="0"/>
              <a:t> </a:t>
            </a:r>
            <a:r>
              <a:rPr lang="ru-RU" dirty="0" err="1"/>
              <a:t>бағынбайды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Нуклеотидтер</a:t>
            </a:r>
            <a:r>
              <a:rPr lang="ru-RU" dirty="0"/>
              <a:t> саны </a:t>
            </a:r>
            <a:r>
              <a:rPr lang="ru-RU" dirty="0" err="1"/>
              <a:t>тұрақсыз</a:t>
            </a:r>
            <a:r>
              <a:rPr lang="ru-RU" dirty="0"/>
              <a:t>, адам </a:t>
            </a:r>
            <a:r>
              <a:rPr lang="ru-RU" dirty="0" err="1"/>
              <a:t>жасына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физиологиялық</a:t>
            </a:r>
            <a:r>
              <a:rPr lang="ru-RU" dirty="0"/>
              <a:t> </a:t>
            </a:r>
            <a:r>
              <a:rPr lang="ru-RU" dirty="0" err="1"/>
              <a:t>жағдайына</a:t>
            </a:r>
            <a:r>
              <a:rPr lang="ru-RU" dirty="0"/>
              <a:t> </a:t>
            </a:r>
            <a:r>
              <a:rPr lang="ru-RU" dirty="0" err="1"/>
              <a:t>тәуелді</a:t>
            </a:r>
            <a:r>
              <a:rPr lang="ru-RU" dirty="0"/>
              <a:t>.</a:t>
            </a:r>
          </a:p>
          <a:p>
            <a:pPr>
              <a:spcAft>
                <a:spcPts val="1200"/>
              </a:spcAft>
              <a:buNone/>
            </a:pPr>
            <a:br>
              <a:rPr lang="ru-RU" dirty="0"/>
            </a:br>
            <a:endParaRPr lang="ru-RU" dirty="0"/>
          </a:p>
          <a:p>
            <a:pPr>
              <a:spcAft>
                <a:spcPts val="120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РНҚ </a:t>
            </a:r>
            <a:r>
              <a:rPr lang="ru-RU" b="1" dirty="0" err="1">
                <a:solidFill>
                  <a:srgbClr val="0070C0"/>
                </a:solidFill>
              </a:rPr>
              <a:t>түрлері</a:t>
            </a:r>
            <a:endParaRPr lang="ru-RU" b="1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м-РНҚ 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матрицалық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ақпаратты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РНҚ)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– ДНҚ-</a:t>
            </a:r>
            <a:r>
              <a:rPr lang="ru-RU" dirty="0" err="1"/>
              <a:t>дағы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ақуыз</a:t>
            </a:r>
            <a:r>
              <a:rPr lang="ru-RU" dirty="0"/>
              <a:t> </a:t>
            </a:r>
            <a:r>
              <a:rPr lang="ru-RU" dirty="0" err="1"/>
              <a:t>синтезіне</a:t>
            </a:r>
            <a:r>
              <a:rPr lang="ru-RU" dirty="0"/>
              <a:t> </a:t>
            </a:r>
            <a:r>
              <a:rPr lang="ru-RU" dirty="0" err="1"/>
              <a:t>жеткізеді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т-РНҚ 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тасымалдаушы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РНҚ)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аминқышқылдарын</a:t>
            </a:r>
            <a:r>
              <a:rPr lang="ru-RU" dirty="0"/>
              <a:t> </a:t>
            </a:r>
            <a:r>
              <a:rPr lang="ru-RU" dirty="0" err="1"/>
              <a:t>рибосомаға</a:t>
            </a:r>
            <a:r>
              <a:rPr lang="ru-RU" dirty="0"/>
              <a:t> </a:t>
            </a:r>
            <a:r>
              <a:rPr lang="ru-RU" dirty="0" err="1"/>
              <a:t>тасымалдайды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р-РНҚ 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рибосомалық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РНҚ)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рибосомалардың</a:t>
            </a:r>
            <a:r>
              <a:rPr lang="ru-RU" dirty="0"/>
              <a:t> </a:t>
            </a:r>
            <a:r>
              <a:rPr lang="ru-RU" dirty="0" err="1"/>
              <a:t>құрамына</a:t>
            </a:r>
            <a:r>
              <a:rPr lang="ru-RU" dirty="0"/>
              <a:t> </a:t>
            </a:r>
            <a:r>
              <a:rPr lang="ru-RU" dirty="0" err="1"/>
              <a:t>кіріп</a:t>
            </a:r>
            <a:r>
              <a:rPr lang="ru-RU" dirty="0"/>
              <a:t>, </a:t>
            </a:r>
            <a:r>
              <a:rPr lang="ru-RU" dirty="0" err="1"/>
              <a:t>ақуыз</a:t>
            </a:r>
            <a:r>
              <a:rPr lang="ru-RU" dirty="0"/>
              <a:t> </a:t>
            </a:r>
            <a:r>
              <a:rPr lang="ru-RU" dirty="0" err="1"/>
              <a:t>синтезін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053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B4E1DA7-1A2A-3B04-A783-14A552B5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17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D2CB0-D40D-679C-CF6E-50583056ECB5}"/>
              </a:ext>
            </a:extLst>
          </p:cNvPr>
          <p:cNvSpPr txBox="1"/>
          <p:nvPr/>
        </p:nvSpPr>
        <p:spPr>
          <a:xfrm>
            <a:off x="708212" y="622211"/>
            <a:ext cx="60960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м-РНҚ (1961 ж.)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Матрицалық</a:t>
            </a:r>
            <a:r>
              <a:rPr lang="ru-RU" dirty="0"/>
              <a:t> РНҚ </a:t>
            </a:r>
            <a:r>
              <a:rPr lang="ru-RU" dirty="0" err="1"/>
              <a:t>жасушадағы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РНҚ-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шамамен</a:t>
            </a:r>
            <a:r>
              <a:rPr lang="ru-RU" dirty="0"/>
              <a:t> 2–3%-</a:t>
            </a:r>
            <a:r>
              <a:rPr lang="ru-RU" dirty="0" err="1"/>
              <a:t>ын</a:t>
            </a:r>
            <a:r>
              <a:rPr lang="ru-RU" dirty="0"/>
              <a:t> </a:t>
            </a:r>
            <a:r>
              <a:rPr lang="ru-RU" dirty="0" err="1"/>
              <a:t>құрайды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реттік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r>
              <a:rPr lang="ru-RU" dirty="0"/>
              <a:t> ДНҚ-</a:t>
            </a:r>
            <a:r>
              <a:rPr lang="ru-RU" dirty="0" err="1"/>
              <a:t>ға</a:t>
            </a:r>
            <a:r>
              <a:rPr lang="ru-RU" dirty="0"/>
              <a:t> </a:t>
            </a:r>
            <a:r>
              <a:rPr lang="ru-RU" dirty="0" err="1"/>
              <a:t>ұқсас</a:t>
            </a:r>
            <a:r>
              <a:rPr lang="ru-RU" dirty="0"/>
              <a:t> (</a:t>
            </a:r>
            <a:r>
              <a:rPr lang="ru-RU" dirty="0" err="1"/>
              <a:t>айырмашылығы</a:t>
            </a:r>
            <a:r>
              <a:rPr lang="ru-RU" dirty="0"/>
              <a:t> – </a:t>
            </a:r>
            <a:r>
              <a:rPr lang="ru-RU" dirty="0" err="1"/>
              <a:t>нуклеотидтер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).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Қатаң</a:t>
            </a:r>
            <a:r>
              <a:rPr lang="ru-RU" dirty="0"/>
              <a:t> </a:t>
            </a:r>
            <a:r>
              <a:rPr lang="ru-RU" dirty="0" err="1"/>
              <a:t>анықталған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реттік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Жеке </a:t>
            </a:r>
            <a:r>
              <a:rPr lang="ru-RU" dirty="0" err="1"/>
              <a:t>полинуклеотидтік</a:t>
            </a:r>
            <a:r>
              <a:rPr lang="ru-RU" dirty="0"/>
              <a:t> </a:t>
            </a:r>
            <a:r>
              <a:rPr lang="ru-RU" dirty="0" err="1"/>
              <a:t>тізбек</a:t>
            </a:r>
            <a:r>
              <a:rPr lang="ru-RU" dirty="0"/>
              <a:t> </a:t>
            </a:r>
            <a:r>
              <a:rPr lang="ru-RU" dirty="0" err="1"/>
              <a:t>ілінген</a:t>
            </a:r>
            <a:r>
              <a:rPr lang="ru-RU" dirty="0"/>
              <a:t> </a:t>
            </a:r>
            <a:r>
              <a:rPr lang="ru-RU" dirty="0" err="1"/>
              <a:t>ілмектер</a:t>
            </a:r>
            <a:r>
              <a:rPr lang="ru-RU" dirty="0"/>
              <a:t> </a:t>
            </a:r>
            <a:r>
              <a:rPr lang="ru-RU" dirty="0" err="1"/>
              <a:t>түзеді</a:t>
            </a:r>
            <a:r>
              <a:rPr lang="ru-RU" dirty="0"/>
              <a:t>;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 мен </a:t>
            </a:r>
            <a:r>
              <a:rPr lang="ru-RU" dirty="0" err="1"/>
              <a:t>көлемі</a:t>
            </a:r>
            <a:r>
              <a:rPr lang="ru-RU" dirty="0"/>
              <a:t> </a:t>
            </a:r>
            <a:r>
              <a:rPr lang="ru-RU" dirty="0" err="1"/>
              <a:t>ерітіндінің</a:t>
            </a:r>
            <a:r>
              <a:rPr lang="ru-RU" dirty="0"/>
              <a:t> </a:t>
            </a:r>
            <a:r>
              <a:rPr lang="ru-RU" dirty="0" err="1"/>
              <a:t>иондық</a:t>
            </a:r>
            <a:r>
              <a:rPr lang="ru-RU" dirty="0"/>
              <a:t> </a:t>
            </a:r>
            <a:r>
              <a:rPr lang="ru-RU" dirty="0" err="1"/>
              <a:t>күшіне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өзгеріп</a:t>
            </a:r>
            <a:r>
              <a:rPr lang="ru-RU" dirty="0"/>
              <a:t> </a:t>
            </a:r>
            <a:r>
              <a:rPr lang="ru-RU" dirty="0" err="1"/>
              <a:t>отырады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Активсіз</a:t>
            </a:r>
            <a:r>
              <a:rPr lang="ru-RU" dirty="0"/>
              <a:t> </a:t>
            </a:r>
            <a:r>
              <a:rPr lang="ru-RU" dirty="0" err="1"/>
              <a:t>күйде</a:t>
            </a:r>
            <a:r>
              <a:rPr lang="ru-RU" dirty="0"/>
              <a:t> м-РНҚ </a:t>
            </a:r>
            <a:r>
              <a:rPr lang="ru-RU" dirty="0" err="1"/>
              <a:t>шумақталып</a:t>
            </a:r>
            <a:r>
              <a:rPr lang="ru-RU" dirty="0"/>
              <a:t>, </a:t>
            </a:r>
            <a:r>
              <a:rPr lang="ru-RU" dirty="0" err="1"/>
              <a:t>белокпен</a:t>
            </a:r>
            <a:r>
              <a:rPr lang="ru-RU" dirty="0"/>
              <a:t> </a:t>
            </a:r>
            <a:r>
              <a:rPr lang="ru-RU" dirty="0" err="1"/>
              <a:t>байланысқан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; ал </a:t>
            </a:r>
            <a:r>
              <a:rPr lang="ru-RU" dirty="0" err="1"/>
              <a:t>активті</a:t>
            </a:r>
            <a:r>
              <a:rPr lang="ru-RU" dirty="0"/>
              <a:t> </a:t>
            </a:r>
            <a:r>
              <a:rPr lang="ru-RU" dirty="0" err="1"/>
              <a:t>күйде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шумақ</a:t>
            </a:r>
            <a:r>
              <a:rPr lang="ru-RU" dirty="0"/>
              <a:t> </a:t>
            </a:r>
            <a:r>
              <a:rPr lang="ru-RU" dirty="0" err="1"/>
              <a:t>жазылады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8ADBE9-F344-AFE1-DB59-28F0987D5D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603" t="21042" r="3970" b="41611"/>
          <a:stretch>
            <a:fillRect/>
          </a:stretch>
        </p:blipFill>
        <p:spPr>
          <a:xfrm>
            <a:off x="7198660" y="914400"/>
            <a:ext cx="3953436" cy="2514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2CB136-E107-6393-4761-B65FDB2FFCC3}"/>
              </a:ext>
            </a:extLst>
          </p:cNvPr>
          <p:cNvSpPr txBox="1"/>
          <p:nvPr/>
        </p:nvSpPr>
        <p:spPr>
          <a:xfrm>
            <a:off x="7073154" y="3489112"/>
            <a:ext cx="22053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Франсуа Жакоб</a:t>
            </a:r>
          </a:p>
          <a:p>
            <a:pPr algn="ctr"/>
            <a:r>
              <a:rPr lang="ru-RU" sz="1400" dirty="0"/>
              <a:t>1920-2013</a:t>
            </a:r>
            <a:endParaRPr lang="ru-KZ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5A951-D460-5EDD-CA18-A23EC3261393}"/>
              </a:ext>
            </a:extLst>
          </p:cNvPr>
          <p:cNvSpPr txBox="1"/>
          <p:nvPr/>
        </p:nvSpPr>
        <p:spPr>
          <a:xfrm>
            <a:off x="9148483" y="3489112"/>
            <a:ext cx="22053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Жак Моно</a:t>
            </a:r>
          </a:p>
          <a:p>
            <a:pPr algn="ctr"/>
            <a:r>
              <a:rPr lang="ru-RU" sz="1400" dirty="0"/>
              <a:t>1910-1976</a:t>
            </a:r>
            <a:endParaRPr lang="ru-KZ" sz="1400" dirty="0"/>
          </a:p>
        </p:txBody>
      </p:sp>
    </p:spTree>
    <p:extLst>
      <p:ext uri="{BB962C8B-B14F-4D97-AF65-F5344CB8AC3E}">
        <p14:creationId xmlns:p14="http://schemas.microsoft.com/office/powerpoint/2010/main" val="2439939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C0A664-FC46-E00F-EE1D-4400A086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18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6D4D7-0F81-CDA9-3D06-4F0A2935C740}"/>
              </a:ext>
            </a:extLst>
          </p:cNvPr>
          <p:cNvSpPr txBox="1"/>
          <p:nvPr/>
        </p:nvSpPr>
        <p:spPr>
          <a:xfrm>
            <a:off x="430306" y="398265"/>
            <a:ext cx="484990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м-РНҚ </a:t>
            </a:r>
            <a:r>
              <a:rPr lang="ru-RU" b="1" dirty="0" err="1">
                <a:solidFill>
                  <a:srgbClr val="0070C0"/>
                </a:solidFill>
              </a:rPr>
              <a:t>маңызы</a:t>
            </a:r>
            <a:endParaRPr lang="ru-RU" b="1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м-РНҚ </a:t>
            </a:r>
            <a:r>
              <a:rPr lang="ru-RU" dirty="0" err="1"/>
              <a:t>жасуша</a:t>
            </a:r>
            <a:r>
              <a:rPr lang="ru-RU" dirty="0"/>
              <a:t> </a:t>
            </a:r>
            <a:r>
              <a:rPr lang="ru-RU" dirty="0" err="1"/>
              <a:t>ядросында</a:t>
            </a:r>
            <a:r>
              <a:rPr lang="ru-RU" dirty="0"/>
              <a:t> ДНҚ-дан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белок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көшіріп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 (</a:t>
            </a:r>
            <a:r>
              <a:rPr lang="ru-RU" b="1" dirty="0"/>
              <a:t>транскрипция</a:t>
            </a:r>
            <a:r>
              <a:rPr lang="ru-RU" dirty="0"/>
              <a:t>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белоктың</a:t>
            </a:r>
            <a:r>
              <a:rPr lang="ru-RU" dirty="0"/>
              <a:t> </a:t>
            </a:r>
            <a:r>
              <a:rPr lang="ru-RU" dirty="0" err="1"/>
              <a:t>синтезіне</a:t>
            </a:r>
            <a:r>
              <a:rPr lang="ru-RU" dirty="0"/>
              <a:t> </a:t>
            </a:r>
            <a:r>
              <a:rPr lang="ru-RU" dirty="0" err="1"/>
              <a:t>қатысады</a:t>
            </a:r>
            <a:r>
              <a:rPr lang="ru-RU" dirty="0"/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Синтезделетін</a:t>
            </a:r>
            <a:r>
              <a:rPr lang="ru-RU" dirty="0"/>
              <a:t> </a:t>
            </a:r>
            <a:r>
              <a:rPr lang="ru-RU" dirty="0" err="1"/>
              <a:t>белоктағы</a:t>
            </a:r>
            <a:r>
              <a:rPr lang="ru-RU" dirty="0"/>
              <a:t> </a:t>
            </a:r>
            <a:r>
              <a:rPr lang="ru-RU" dirty="0" err="1"/>
              <a:t>әрбір</a:t>
            </a:r>
            <a:r>
              <a:rPr lang="ru-RU" dirty="0"/>
              <a:t> АҚ-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орналасу</a:t>
            </a:r>
            <a:r>
              <a:rPr lang="ru-RU" dirty="0"/>
              <a:t> </a:t>
            </a:r>
            <a:r>
              <a:rPr lang="ru-RU" dirty="0" err="1"/>
              <a:t>тәртібі</a:t>
            </a:r>
            <a:r>
              <a:rPr lang="ru-RU" dirty="0"/>
              <a:t> м-РНҚ </a:t>
            </a:r>
            <a:r>
              <a:rPr lang="ru-RU" dirty="0" err="1"/>
              <a:t>тізбегіндегі</a:t>
            </a:r>
            <a:r>
              <a:rPr lang="ru-RU" dirty="0"/>
              <a:t> </a:t>
            </a:r>
            <a:r>
              <a:rPr lang="ru-RU" dirty="0" err="1"/>
              <a:t>нуклеотидтердің</a:t>
            </a:r>
            <a:r>
              <a:rPr lang="ru-RU" dirty="0"/>
              <a:t> </a:t>
            </a:r>
            <a:r>
              <a:rPr lang="ru-RU" dirty="0" err="1"/>
              <a:t>орналасуымен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r>
              <a:rPr lang="ru-RU" dirty="0"/>
              <a:t>. </a:t>
            </a:r>
            <a:r>
              <a:rPr lang="ru-RU" dirty="0" err="1"/>
              <a:t>Мұны</a:t>
            </a:r>
            <a:r>
              <a:rPr lang="ru-RU" dirty="0"/>
              <a:t> </a:t>
            </a:r>
            <a:r>
              <a:rPr lang="ru-RU" b="1" dirty="0" err="1"/>
              <a:t>генетикалық</a:t>
            </a:r>
            <a:r>
              <a:rPr lang="ru-RU" b="1" dirty="0"/>
              <a:t> код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атайды</a:t>
            </a:r>
            <a:r>
              <a:rPr lang="ru-RU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927D94-74F2-F431-07D1-5B97F436C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63" y="3908528"/>
            <a:ext cx="3248478" cy="15623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5E4946-4024-CBAA-6C9F-96A0534FD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734" y="685464"/>
            <a:ext cx="5775325" cy="2882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F7943B-2865-D0BC-5184-F23697DF5C42}"/>
              </a:ext>
            </a:extLst>
          </p:cNvPr>
          <p:cNvSpPr txBox="1"/>
          <p:nvPr/>
        </p:nvSpPr>
        <p:spPr>
          <a:xfrm>
            <a:off x="6619153" y="3754640"/>
            <a:ext cx="4849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Эукариоттық матрицалық РНҚ құрылымының сызбанұсқасы </a:t>
            </a:r>
            <a:endParaRPr lang="ru-KZ" sz="1400" dirty="0"/>
          </a:p>
        </p:txBody>
      </p:sp>
    </p:spTree>
    <p:extLst>
      <p:ext uri="{BB962C8B-B14F-4D97-AF65-F5344CB8AC3E}">
        <p14:creationId xmlns:p14="http://schemas.microsoft.com/office/powerpoint/2010/main" val="1122925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057E4A1-2D74-4280-B1D0-94039796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19</a:t>
            </a:fld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09EEA3-1D35-F47D-9B2E-D6727A695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235" y="464296"/>
            <a:ext cx="2620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KZ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Генетикалық код кестесі</a:t>
            </a:r>
            <a:endParaRPr kumimoji="0" lang="kk-KZ" altLang="ru-KZ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ru-KZ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2049" name="Рисунок 24">
            <a:extLst>
              <a:ext uri="{FF2B5EF4-FFF2-40B4-BE49-F238E27FC236}">
                <a16:creationId xmlns:a16="http://schemas.microsoft.com/office/drawing/2014/main" id="{DD52418F-F997-2112-6532-2544B818C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0" y="851647"/>
            <a:ext cx="5307106" cy="468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DF39C1-C8AE-8A44-A901-4B12E4549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86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KZ" sz="1200" b="1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K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F7423-46B6-66DA-5B3A-02072616E04A}"/>
              </a:ext>
            </a:extLst>
          </p:cNvPr>
          <p:cNvSpPr txBox="1"/>
          <p:nvPr/>
        </p:nvSpPr>
        <p:spPr>
          <a:xfrm>
            <a:off x="6239434" y="483499"/>
            <a:ext cx="5307106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1200"/>
              </a:spcAft>
              <a:buNone/>
            </a:pPr>
            <a:r>
              <a:rPr lang="ru-RU" sz="1600" u="sng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sz="16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кодтың</a:t>
            </a:r>
            <a:r>
              <a:rPr lang="ru-RU" sz="16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қасиеттері</a:t>
            </a:r>
            <a:r>
              <a:rPr lang="ru-RU" sz="16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KZ" sz="1600" u="sng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None/>
            </a:pPr>
            <a:r>
              <a:rPr lang="ru-RU" sz="1600" dirty="0">
                <a:effectLst/>
                <a:ea typeface="Times New Roman" panose="02020603050405020304" pitchFamily="18" charset="0"/>
              </a:rPr>
              <a:t> </a:t>
            </a:r>
            <a:endParaRPr lang="ru-KZ" sz="16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kk-KZ" sz="16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Код триплетті </a:t>
            </a:r>
            <a:r>
              <a:rPr lang="kk-KZ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kk-KZ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және РНҚ </a:t>
            </a:r>
            <a:r>
              <a:rPr lang="ru-RU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тізбегіндегі</a:t>
            </a: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нуклеотид</a:t>
            </a:r>
            <a:r>
              <a:rPr lang="kk-KZ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триплет (кодон) </a:t>
            </a:r>
            <a:r>
              <a:rPr lang="ru-RU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АҚ </a:t>
            </a:r>
            <a:r>
              <a:rPr lang="ru-RU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kk-KZ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KZ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kk-KZ" sz="16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Код бір мәнді </a:t>
            </a:r>
            <a:r>
              <a:rPr lang="kk-KZ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әр триплет тек бір амин қышқылын шифрлайды;</a:t>
            </a:r>
            <a:endParaRPr lang="ru-KZ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kk-KZ" sz="16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Артықшылығы</a:t>
            </a:r>
            <a:r>
              <a:rPr lang="kk-KZ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– бір амин қышқылға бірнеше кодон сәйкес келуі мүмкін. </a:t>
            </a:r>
            <a:endParaRPr lang="ru-KZ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kk-KZ" sz="16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Код әмбебапты </a:t>
            </a:r>
            <a:r>
              <a:rPr lang="kk-KZ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барлық тірі ағзалардағы генетикалық код бірдей болады.</a:t>
            </a:r>
            <a:endParaRPr lang="ru-KZ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kk-KZ" sz="16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Код үздіксіз болады </a:t>
            </a:r>
            <a:r>
              <a:rPr lang="kk-KZ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генетикалық кодта нукте немесе үтірлер болмайды, триплеттер кезектесіп орналасады.</a:t>
            </a:r>
            <a:endParaRPr lang="ru-KZ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kk-KZ" sz="16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Код қиылыспайды </a:t>
            </a:r>
            <a:r>
              <a:rPr lang="kk-KZ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кодтың оқылуы әр жерден емес, бір жерден басталуы керек, және қатар орналасқан нуклеотидтер бір ғана кодонға кіреді.</a:t>
            </a:r>
            <a:endParaRPr lang="ru-KZ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None/>
            </a:pPr>
            <a:r>
              <a:rPr lang="kk-KZ" sz="1600" dirty="0">
                <a:effectLst/>
                <a:ea typeface="Times New Roman" panose="02020603050405020304" pitchFamily="18" charset="0"/>
              </a:rPr>
              <a:t> </a:t>
            </a:r>
            <a:endParaRPr lang="ru-KZ" sz="1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74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531732-9FBD-0DBF-EE01-E9CF19B7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2E326-278F-28A5-3A2D-8C004CF98A34}"/>
              </a:ext>
            </a:extLst>
          </p:cNvPr>
          <p:cNvSpPr txBox="1"/>
          <p:nvPr/>
        </p:nvSpPr>
        <p:spPr>
          <a:xfrm>
            <a:off x="0" y="151179"/>
            <a:ext cx="6049775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buNone/>
            </a:pPr>
            <a:r>
              <a:rPr lang="kk-K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Нуклеопротеиндер</a:t>
            </a:r>
            <a:r>
              <a:rPr lang="kk-K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(НП)</a:t>
            </a:r>
            <a:endParaRPr lang="kk-KZ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buNone/>
            </a:pPr>
            <a:endParaRPr lang="kk-K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kk-K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жай белоктан және простетикалық тобы ретінде нуклеин қышқылдары (ДНҚ, РНҚ) болады. </a:t>
            </a:r>
            <a:endParaRPr lang="ru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buNone/>
            </a:pPr>
            <a:endParaRPr lang="kk-K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buNone/>
            </a:pPr>
            <a:r>
              <a:rPr lang="kk-K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Егер ақуыз бөлігі (гистондар, протаминдер (теңіз жануарларында), аз мөлшерде альбумин мен глобулиндер) ДНҚ молекуласымен байланысса </a:t>
            </a:r>
            <a:r>
              <a:rPr lang="kk-KZ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дезоксирибонуклеопротеидтер</a:t>
            </a:r>
            <a:r>
              <a:rPr lang="kk-KZ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(ДНП)</a:t>
            </a:r>
            <a:r>
              <a:rPr lang="kk-K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ал РНҚ-мен байланысса – </a:t>
            </a:r>
            <a:r>
              <a:rPr lang="kk-KZ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рибонуклеопротеидтер</a:t>
            </a:r>
            <a:r>
              <a:rPr lang="kk-KZ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(РНП)</a:t>
            </a:r>
            <a:r>
              <a:rPr lang="kk-K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түзіледі. </a:t>
            </a:r>
          </a:p>
          <a:p>
            <a:pPr marL="457200" algn="just">
              <a:buNone/>
            </a:pPr>
            <a:endParaRPr lang="kk-KZ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buNone/>
            </a:pPr>
            <a:r>
              <a:rPr lang="kk-K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Гистондар ДНҚ молекуласымен байланысып, оның құрылымын сақтап тұруға ықпалын тигізеді. </a:t>
            </a:r>
          </a:p>
          <a:p>
            <a:pPr marL="457200" algn="just">
              <a:buNone/>
            </a:pPr>
            <a:endParaRPr lang="kk-KZ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buNone/>
            </a:pPr>
            <a:r>
              <a:rPr lang="kk-K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НП әрбір жасушада болады және генетикалық ақпаратты сақтауға, ұрпақтан ұрпаққа берулуін қамтамасыз етеді, тіндерде жүретін барлық ақуыздар синтезіне тікелей қатысады.</a:t>
            </a:r>
            <a:endParaRPr lang="ru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04" r="28711"/>
          <a:stretch/>
        </p:blipFill>
        <p:spPr>
          <a:xfrm>
            <a:off x="6372224" y="614515"/>
            <a:ext cx="5694269" cy="49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47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7F43784-3F4B-382E-E678-8D8B1D2B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20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74406-2D4B-C3EE-252F-85101554A99D}"/>
              </a:ext>
            </a:extLst>
          </p:cNvPr>
          <p:cNvSpPr txBox="1"/>
          <p:nvPr/>
        </p:nvSpPr>
        <p:spPr>
          <a:xfrm>
            <a:off x="671542" y="411992"/>
            <a:ext cx="549617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т-РНҚ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err="1"/>
              <a:t>Цитоплазмада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err="1"/>
              <a:t>Барлық</a:t>
            </a:r>
            <a:r>
              <a:rPr lang="ru-RU" dirty="0"/>
              <a:t> РНҚ-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шамамен</a:t>
            </a:r>
            <a:r>
              <a:rPr lang="ru-RU" dirty="0"/>
              <a:t> </a:t>
            </a:r>
            <a:r>
              <a:rPr lang="ru-RU" b="1" dirty="0"/>
              <a:t>5%-</a:t>
            </a:r>
            <a:r>
              <a:rPr lang="ru-RU" b="1" dirty="0" err="1"/>
              <a:t>ын</a:t>
            </a:r>
            <a:r>
              <a:rPr lang="ru-RU" dirty="0"/>
              <a:t> </a:t>
            </a:r>
            <a:r>
              <a:rPr lang="ru-RU" dirty="0" err="1"/>
              <a:t>құрайды</a:t>
            </a:r>
            <a:r>
              <a:rPr lang="ru-RU" dirty="0"/>
              <a:t>.</a:t>
            </a:r>
          </a:p>
          <a:p>
            <a:pPr>
              <a:spcAft>
                <a:spcPts val="1200"/>
              </a:spcAft>
              <a:buNone/>
            </a:pPr>
            <a:endParaRPr lang="ru-RU" b="1" dirty="0"/>
          </a:p>
          <a:p>
            <a:pPr>
              <a:spcAft>
                <a:spcPts val="1200"/>
              </a:spcAft>
              <a:buNone/>
            </a:pP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Маңызы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Аминқышқылдарын</a:t>
            </a:r>
            <a:r>
              <a:rPr lang="ru-RU" dirty="0"/>
              <a:t> (АҚ) </a:t>
            </a:r>
            <a:r>
              <a:rPr lang="ru-RU" dirty="0" err="1"/>
              <a:t>танып</a:t>
            </a:r>
            <a:r>
              <a:rPr lang="ru-RU" dirty="0"/>
              <a:t>,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матрицаға</a:t>
            </a:r>
            <a:r>
              <a:rPr lang="ru-RU" dirty="0"/>
              <a:t> </a:t>
            </a:r>
            <a:r>
              <a:rPr lang="ru-RU" dirty="0" err="1"/>
              <a:t>тасымалдайды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м-РНҚ-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кодонына</a:t>
            </a:r>
            <a:r>
              <a:rPr lang="ru-RU" dirty="0"/>
              <a:t> </a:t>
            </a:r>
            <a:r>
              <a:rPr lang="ru-RU" dirty="0" err="1"/>
              <a:t>комплементарлы</a:t>
            </a:r>
            <a:r>
              <a:rPr lang="ru-RU" dirty="0"/>
              <a:t> </a:t>
            </a:r>
            <a:r>
              <a:rPr lang="ru-RU" dirty="0" err="1"/>
              <a:t>сәйкесіп</a:t>
            </a:r>
            <a:r>
              <a:rPr lang="ru-RU" dirty="0"/>
              <a:t>, АҚ-</a:t>
            </a:r>
            <a:r>
              <a:rPr lang="ru-RU" dirty="0" err="1"/>
              <a:t>ды</a:t>
            </a:r>
            <a:r>
              <a:rPr lang="ru-RU" dirty="0"/>
              <a:t> </a:t>
            </a:r>
            <a:r>
              <a:rPr lang="ru-RU" dirty="0" err="1"/>
              <a:t>дұрыс</a:t>
            </a:r>
            <a:r>
              <a:rPr lang="ru-RU" dirty="0"/>
              <a:t> </a:t>
            </a:r>
            <a:r>
              <a:rPr lang="ru-RU" dirty="0" err="1"/>
              <a:t>орналастырады</a:t>
            </a:r>
            <a:r>
              <a:rPr lang="ru-RU" dirty="0"/>
              <a:t>.</a:t>
            </a:r>
          </a:p>
          <a:p>
            <a:pPr>
              <a:spcAft>
                <a:spcPts val="1200"/>
              </a:spcAft>
              <a:buNone/>
            </a:pPr>
            <a:endParaRPr lang="ru-RU" b="1" dirty="0"/>
          </a:p>
          <a:p>
            <a:pPr>
              <a:spcAft>
                <a:spcPts val="1200"/>
              </a:spcAft>
              <a:buNone/>
            </a:pP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Құрылымы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полинуклеотидтік</a:t>
            </a:r>
            <a:r>
              <a:rPr lang="ru-RU" dirty="0"/>
              <a:t> </a:t>
            </a:r>
            <a:r>
              <a:rPr lang="ru-RU" dirty="0" err="1"/>
              <a:t>тізбек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жапырақты</a:t>
            </a:r>
            <a:r>
              <a:rPr lang="ru-RU" dirty="0"/>
              <a:t> (</a:t>
            </a:r>
            <a:r>
              <a:rPr lang="ru-RU" dirty="0" err="1"/>
              <a:t>жоңышқа</a:t>
            </a:r>
            <a:r>
              <a:rPr lang="ru-RU" dirty="0"/>
              <a:t> </a:t>
            </a:r>
            <a:r>
              <a:rPr lang="ru-RU" dirty="0" err="1"/>
              <a:t>жапырағына</a:t>
            </a:r>
            <a:r>
              <a:rPr lang="ru-RU" dirty="0"/>
              <a:t> </a:t>
            </a:r>
            <a:r>
              <a:rPr lang="ru-RU" dirty="0" err="1"/>
              <a:t>ұқсас</a:t>
            </a:r>
            <a:r>
              <a:rPr lang="ru-RU" dirty="0"/>
              <a:t>) </a:t>
            </a:r>
            <a:r>
              <a:rPr lang="ru-RU" dirty="0" err="1"/>
              <a:t>құрылым</a:t>
            </a:r>
            <a:r>
              <a:rPr lang="ru-RU" dirty="0"/>
              <a:t> </a:t>
            </a:r>
            <a:r>
              <a:rPr lang="ru-RU" dirty="0" err="1"/>
              <a:t>түзеді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2F9EFD-AF99-C3CF-12FB-698B4933A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782" y="1352797"/>
            <a:ext cx="4799448" cy="3627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BC0F8-6223-7BFE-674E-222CB9C3F621}"/>
              </a:ext>
            </a:extLst>
          </p:cNvPr>
          <p:cNvSpPr txBox="1"/>
          <p:nvPr/>
        </p:nvSpPr>
        <p:spPr>
          <a:xfrm>
            <a:off x="6726124" y="690421"/>
            <a:ext cx="39355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т-РНҚ кеңістік құрылымы</a:t>
            </a:r>
            <a:endParaRPr lang="ru-KZ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88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37FD474-1229-1AE3-EBFD-71D6763C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21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015BF-C51E-560A-ADE7-39D2A1E4261D}"/>
              </a:ext>
            </a:extLst>
          </p:cNvPr>
          <p:cNvSpPr txBox="1"/>
          <p:nvPr/>
        </p:nvSpPr>
        <p:spPr>
          <a:xfrm>
            <a:off x="546847" y="825748"/>
            <a:ext cx="60960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р-РНҚ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Барлық</a:t>
            </a:r>
            <a:r>
              <a:rPr lang="ru-RU" dirty="0"/>
              <a:t> РНҚ-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шамамен</a:t>
            </a:r>
            <a:r>
              <a:rPr lang="ru-RU" dirty="0"/>
              <a:t> </a:t>
            </a:r>
            <a:r>
              <a:rPr lang="ru-RU" b="1" dirty="0"/>
              <a:t>80%-</a:t>
            </a:r>
            <a:r>
              <a:rPr lang="ru-RU" b="1" dirty="0" err="1"/>
              <a:t>ын</a:t>
            </a:r>
            <a:r>
              <a:rPr lang="ru-RU" dirty="0"/>
              <a:t> </a:t>
            </a:r>
            <a:r>
              <a:rPr lang="ru-RU" dirty="0" err="1"/>
              <a:t>құрайды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Рибосоманың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 (65% р-РНҚ + 35% </a:t>
            </a:r>
            <a:r>
              <a:rPr lang="ru-RU" dirty="0" err="1"/>
              <a:t>ақуыз</a:t>
            </a:r>
            <a:r>
              <a:rPr lang="ru-RU" dirty="0"/>
              <a:t>).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Әрбір</a:t>
            </a:r>
            <a:r>
              <a:rPr lang="ru-RU" dirty="0"/>
              <a:t> рибосома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кіші</a:t>
            </a:r>
            <a:r>
              <a:rPr lang="ru-RU" dirty="0"/>
              <a:t> </a:t>
            </a:r>
            <a:r>
              <a:rPr lang="ru-RU" dirty="0" err="1"/>
              <a:t>суббірліктен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.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кіші</a:t>
            </a:r>
            <a:r>
              <a:rPr lang="ru-RU" dirty="0"/>
              <a:t> </a:t>
            </a:r>
            <a:r>
              <a:rPr lang="ru-RU" dirty="0" err="1"/>
              <a:t>бөліктен</a:t>
            </a:r>
            <a:r>
              <a:rPr lang="ru-RU" dirty="0"/>
              <a:t> 2,5 </a:t>
            </a:r>
            <a:r>
              <a:rPr lang="ru-RU" dirty="0" err="1"/>
              <a:t>есе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.</a:t>
            </a:r>
          </a:p>
          <a:p>
            <a:pPr>
              <a:spcAft>
                <a:spcPts val="1200"/>
              </a:spcAft>
              <a:buNone/>
            </a:pPr>
            <a:endParaRPr lang="ru-RU" b="1" dirty="0"/>
          </a:p>
          <a:p>
            <a:pPr>
              <a:spcAft>
                <a:spcPts val="1200"/>
              </a:spcAft>
              <a:buNone/>
            </a:pPr>
            <a:r>
              <a:rPr lang="ru-RU" b="1" dirty="0" err="1">
                <a:solidFill>
                  <a:srgbClr val="0070C0"/>
                </a:solidFill>
              </a:rPr>
              <a:t>Маңызы</a:t>
            </a:r>
            <a:r>
              <a:rPr lang="ru-RU" b="1" dirty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м-РНҚ-мен </a:t>
            </a:r>
            <a:r>
              <a:rPr lang="ru-RU" dirty="0" err="1"/>
              <a:t>байланысып</a:t>
            </a:r>
            <a:r>
              <a:rPr lang="ru-RU" dirty="0"/>
              <a:t>, матрица </a:t>
            </a:r>
            <a:r>
              <a:rPr lang="ru-RU" dirty="0" err="1"/>
              <a:t>түзеді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Белок </a:t>
            </a:r>
            <a:r>
              <a:rPr lang="ru-RU" dirty="0" err="1"/>
              <a:t>синтезіне</a:t>
            </a:r>
            <a:r>
              <a:rPr lang="ru-RU" dirty="0"/>
              <a:t> </a:t>
            </a:r>
            <a:r>
              <a:rPr lang="ru-RU" dirty="0" err="1"/>
              <a:t>қатысады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690AE9-E907-E0B1-6DC0-DB499918A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494" y="906070"/>
            <a:ext cx="4657731" cy="30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95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DFF8BD-D3D3-3C91-A0FB-A4BF519A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22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8096B4-C42E-8BA3-6FCC-981B0F5AADC7}"/>
              </a:ext>
            </a:extLst>
          </p:cNvPr>
          <p:cNvSpPr txBox="1"/>
          <p:nvPr/>
        </p:nvSpPr>
        <p:spPr>
          <a:xfrm>
            <a:off x="775098" y="1110955"/>
            <a:ext cx="8111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Генетикалық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ақпарат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/>
              <a:t>– ДНҚ мен РНҚ </a:t>
            </a:r>
            <a:r>
              <a:rPr lang="ru-RU" sz="2000" dirty="0" err="1"/>
              <a:t>нуклеотидтерінің</a:t>
            </a:r>
            <a:r>
              <a:rPr lang="ru-RU" sz="2000" dirty="0"/>
              <a:t> </a:t>
            </a:r>
            <a:r>
              <a:rPr lang="ru-RU" sz="2000" dirty="0" err="1"/>
              <a:t>орналасу</a:t>
            </a:r>
            <a:r>
              <a:rPr lang="ru-RU" sz="2000" dirty="0"/>
              <a:t> </a:t>
            </a:r>
            <a:r>
              <a:rPr lang="ru-RU" sz="2000" dirty="0" err="1"/>
              <a:t>ретімен</a:t>
            </a:r>
            <a:r>
              <a:rPr lang="ru-RU" sz="2000" dirty="0"/>
              <a:t> </a:t>
            </a:r>
            <a:r>
              <a:rPr lang="ru-RU" sz="2000" dirty="0" err="1"/>
              <a:t>кодталған</a:t>
            </a:r>
            <a:r>
              <a:rPr lang="ru-RU" sz="2000" dirty="0"/>
              <a:t> (</a:t>
            </a:r>
            <a:r>
              <a:rPr lang="ru-RU" sz="2000" dirty="0" err="1"/>
              <a:t>шифрланған</a:t>
            </a:r>
            <a:r>
              <a:rPr lang="ru-RU" sz="2000" dirty="0"/>
              <a:t>) </a:t>
            </a:r>
            <a:r>
              <a:rPr lang="ru-RU" sz="2000" dirty="0" err="1"/>
              <a:t>ақуыздардың</a:t>
            </a:r>
            <a:r>
              <a:rPr lang="ru-RU" sz="2000" dirty="0"/>
              <a:t> </a:t>
            </a:r>
            <a:r>
              <a:rPr lang="ru-RU" sz="2000" dirty="0" err="1"/>
              <a:t>құрылымы</a:t>
            </a:r>
            <a:r>
              <a:rPr lang="ru-RU" sz="2000" dirty="0"/>
              <a:t> </a:t>
            </a:r>
            <a:r>
              <a:rPr lang="ru-RU" sz="2000" dirty="0" err="1"/>
              <a:t>туралы</a:t>
            </a:r>
            <a:r>
              <a:rPr lang="ru-RU" sz="2000" dirty="0"/>
              <a:t> </a:t>
            </a:r>
            <a:r>
              <a:rPr lang="ru-RU" sz="2000" dirty="0" err="1"/>
              <a:t>ақпарат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C5BEBF-281E-2336-1FCF-B8269F11B581}"/>
              </a:ext>
            </a:extLst>
          </p:cNvPr>
          <p:cNvSpPr txBox="1"/>
          <p:nvPr/>
        </p:nvSpPr>
        <p:spPr>
          <a:xfrm>
            <a:off x="1640541" y="18218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ГЕНЕТИКАЛЫҚ АҚПАРАТ МЕХАНИЗМДЕРІ</a:t>
            </a:r>
            <a:endParaRPr lang="ru-KZ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D8262-3C64-8211-C625-4F96678FF0F2}"/>
              </a:ext>
            </a:extLst>
          </p:cNvPr>
          <p:cNvSpPr txBox="1"/>
          <p:nvPr/>
        </p:nvSpPr>
        <p:spPr>
          <a:xfrm>
            <a:off x="1782960" y="57557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000" dirty="0">
                <a:cs typeface="Times New Roman" panose="02020603050405020304" pitchFamily="18" charset="0"/>
              </a:rPr>
              <a:t>(репликация, транскрипция, трансляция)</a:t>
            </a:r>
            <a:endParaRPr lang="ru-KZ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0ACD60-57C8-B3D0-7706-BC06A2228940}"/>
              </a:ext>
            </a:extLst>
          </p:cNvPr>
          <p:cNvSpPr txBox="1"/>
          <p:nvPr/>
        </p:nvSpPr>
        <p:spPr>
          <a:xfrm>
            <a:off x="775098" y="2143038"/>
            <a:ext cx="609361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Генетикалық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ақпарат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қалыптастырады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err="1"/>
              <a:t>Морфологиялық</a:t>
            </a:r>
            <a:r>
              <a:rPr lang="ru-RU" sz="2000" dirty="0"/>
              <a:t> </a:t>
            </a:r>
            <a:r>
              <a:rPr lang="ru-RU" sz="2000" dirty="0" err="1"/>
              <a:t>құрылысын</a:t>
            </a:r>
            <a:endParaRPr lang="ru-RU" sz="2000" dirty="0"/>
          </a:p>
          <a:p>
            <a:pPr marL="285750" indent="-28575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err="1"/>
              <a:t>Зат</a:t>
            </a:r>
            <a:r>
              <a:rPr lang="ru-RU" sz="2000" dirty="0"/>
              <a:t> </a:t>
            </a:r>
            <a:r>
              <a:rPr lang="ru-RU" sz="2000" dirty="0" err="1"/>
              <a:t>алмасуын</a:t>
            </a:r>
            <a:endParaRPr lang="ru-RU" sz="2000" dirty="0"/>
          </a:p>
          <a:p>
            <a:pPr marL="285750" indent="-28575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err="1"/>
              <a:t>Ағзаның</a:t>
            </a:r>
            <a:r>
              <a:rPr lang="ru-RU" sz="2000" dirty="0"/>
              <a:t> </a:t>
            </a:r>
            <a:r>
              <a:rPr lang="ru-RU" sz="2000" dirty="0" err="1"/>
              <a:t>генетикалық</a:t>
            </a:r>
            <a:r>
              <a:rPr lang="ru-RU" sz="2000" dirty="0"/>
              <a:t> </a:t>
            </a:r>
            <a:r>
              <a:rPr lang="ru-RU" sz="2000" dirty="0" err="1"/>
              <a:t>ақауларын</a:t>
            </a:r>
            <a:endParaRPr lang="ru-RU" sz="2000" dirty="0"/>
          </a:p>
          <a:p>
            <a:pPr marL="285750" indent="-28575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err="1"/>
              <a:t>Ауруға</a:t>
            </a:r>
            <a:r>
              <a:rPr lang="ru-RU" sz="2000" dirty="0"/>
              <a:t> </a:t>
            </a:r>
            <a:r>
              <a:rPr lang="ru-RU" sz="2000" dirty="0" err="1"/>
              <a:t>бейімділігін</a:t>
            </a:r>
            <a:endParaRPr lang="ru-RU" sz="2000" dirty="0"/>
          </a:p>
          <a:p>
            <a:pPr marL="285750" indent="-28575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Адам </a:t>
            </a:r>
            <a:r>
              <a:rPr lang="ru-RU" sz="2000" dirty="0" err="1"/>
              <a:t>жынысын</a:t>
            </a:r>
            <a:endParaRPr lang="ru-RU" sz="2000" dirty="0"/>
          </a:p>
          <a:p>
            <a:pPr marL="285750" indent="-28575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err="1"/>
              <a:t>Дамуын</a:t>
            </a:r>
            <a:endParaRPr lang="ru-RU" sz="2000" dirty="0"/>
          </a:p>
          <a:p>
            <a:pPr marL="285750" indent="-28575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err="1"/>
              <a:t>Психикалық</a:t>
            </a:r>
            <a:r>
              <a:rPr lang="ru-RU" sz="2000" dirty="0"/>
              <a:t> </a:t>
            </a:r>
            <a:r>
              <a:rPr lang="ru-RU" sz="2000" dirty="0" err="1"/>
              <a:t>қалыптасуын</a:t>
            </a:r>
            <a:r>
              <a:rPr lang="ru-RU" sz="2000" dirty="0"/>
              <a:t>, </a:t>
            </a:r>
            <a:r>
              <a:rPr lang="ru-RU" sz="2000" dirty="0" err="1"/>
              <a:t>мінез-құлық</a:t>
            </a:r>
            <a:r>
              <a:rPr lang="ru-RU" sz="2000" dirty="0"/>
              <a:t> </a:t>
            </a:r>
            <a:r>
              <a:rPr lang="ru-RU" sz="2000" dirty="0" err="1"/>
              <a:t>ерекшеліктерін</a:t>
            </a:r>
            <a:endParaRPr lang="ru-RU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ECED5-CBB7-1D56-96F3-BCEFA9F6CE0E}"/>
              </a:ext>
            </a:extLst>
          </p:cNvPr>
          <p:cNvSpPr txBox="1"/>
          <p:nvPr/>
        </p:nvSpPr>
        <p:spPr>
          <a:xfrm>
            <a:off x="6248920" y="2644170"/>
            <a:ext cx="5275810" cy="156966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kk-KZ" sz="1600" dirty="0"/>
              <a:t>Толық ақпаратты</a:t>
            </a:r>
            <a:r>
              <a:rPr lang="en-US" sz="1600" b="1" dirty="0"/>
              <a:t> @Gulzat </a:t>
            </a:r>
            <a:r>
              <a:rPr lang="en-US" sz="1600" b="1" dirty="0" err="1"/>
              <a:t>Berganayeva</a:t>
            </a:r>
            <a:r>
              <a:rPr lang="en-US" sz="1600" b="1" dirty="0"/>
              <a:t> </a:t>
            </a:r>
            <a:r>
              <a:rPr lang="kk-KZ" sz="1600" b="1" dirty="0"/>
              <a:t>ютуб –каналында көре аласыздар. </a:t>
            </a:r>
          </a:p>
          <a:p>
            <a:endParaRPr lang="kk-KZ" sz="1600" b="1" dirty="0"/>
          </a:p>
          <a:p>
            <a:r>
              <a:rPr lang="kk-KZ" sz="1600" b="1" u="sng" dirty="0"/>
              <a:t>Видеоға сілтеме:</a:t>
            </a:r>
            <a:r>
              <a:rPr lang="kk-KZ" sz="1600" u="sng" dirty="0"/>
              <a:t> </a:t>
            </a:r>
            <a:r>
              <a:rPr lang="en-US" sz="1600" dirty="0">
                <a:hlinkClick r:id="rId2"/>
              </a:rPr>
              <a:t>https://www.youtube.com/watch?v=vwann37bz9U&amp;list=PLCWFJepg4ydY-zpYS9RayNqIp-HqHwm2y&amp;index=6&amp;t=469s</a:t>
            </a:r>
            <a:r>
              <a:rPr lang="kk-KZ" sz="1600" dirty="0"/>
              <a:t> </a:t>
            </a:r>
            <a:endParaRPr lang="ru-KZ" sz="1600" dirty="0"/>
          </a:p>
        </p:txBody>
      </p:sp>
    </p:spTree>
    <p:extLst>
      <p:ext uri="{BB962C8B-B14F-4D97-AF65-F5344CB8AC3E}">
        <p14:creationId xmlns:p14="http://schemas.microsoft.com/office/powerpoint/2010/main" val="691763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A0388D7-844C-ADA6-2842-1A9A5E29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23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423FB-C4AB-E018-9896-076571C3419F}"/>
              </a:ext>
            </a:extLst>
          </p:cNvPr>
          <p:cNvSpPr txBox="1"/>
          <p:nvPr/>
        </p:nvSpPr>
        <p:spPr>
          <a:xfrm>
            <a:off x="760809" y="382012"/>
            <a:ext cx="7040165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Генетикалық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ақпараттың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берілу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механизмдері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sz="2000" dirty="0"/>
              <a:t>Репликация (редупликация).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sz="2000" dirty="0"/>
              <a:t>Транскрипция (РНҚ </a:t>
            </a:r>
            <a:r>
              <a:rPr lang="ru-RU" sz="2000" dirty="0" err="1"/>
              <a:t>түзілуі</a:t>
            </a:r>
            <a:r>
              <a:rPr lang="ru-RU" sz="2000" dirty="0"/>
              <a:t>).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sz="2000" dirty="0"/>
              <a:t>Трансляция (белок </a:t>
            </a:r>
            <a:r>
              <a:rPr lang="ru-RU" sz="2000" dirty="0" err="1"/>
              <a:t>биосинтезі</a:t>
            </a:r>
            <a:r>
              <a:rPr lang="ru-RU" sz="2000" dirty="0"/>
              <a:t>).</a:t>
            </a:r>
          </a:p>
          <a:p>
            <a:pPr>
              <a:spcAft>
                <a:spcPts val="1200"/>
              </a:spcAft>
              <a:buNone/>
            </a:pPr>
            <a:endParaRPr lang="ru-RU" sz="2000" b="1" dirty="0"/>
          </a:p>
          <a:p>
            <a:pPr>
              <a:spcAft>
                <a:spcPts val="1200"/>
              </a:spcAft>
              <a:buNone/>
            </a:pP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Молекулярлы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биология мен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генетиканың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негізгі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постулаты: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83E64-792E-ECDD-A377-6055BD305049}"/>
              </a:ext>
            </a:extLst>
          </p:cNvPr>
          <p:cNvSpPr txBox="1"/>
          <p:nvPr/>
        </p:nvSpPr>
        <p:spPr>
          <a:xfrm>
            <a:off x="1234082" y="3429000"/>
            <a:ext cx="2637831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None/>
            </a:pPr>
            <a:r>
              <a:rPr lang="ru-RU" sz="1800" b="1" dirty="0"/>
              <a:t>ДНҚ → а-РНҚ → БЕЛОК</a:t>
            </a:r>
            <a:endParaRPr lang="ru-RU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23771A-2D5D-5D00-826B-6EAECBBF2982}"/>
              </a:ext>
            </a:extLst>
          </p:cNvPr>
          <p:cNvSpPr txBox="1"/>
          <p:nvPr/>
        </p:nvSpPr>
        <p:spPr>
          <a:xfrm>
            <a:off x="2133600" y="3953589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Репликация – </a:t>
            </a:r>
            <a:r>
              <a:rPr lang="ru-RU" b="1" dirty="0" err="1"/>
              <a:t>жасушаның</a:t>
            </a:r>
            <a:r>
              <a:rPr lang="ru-RU" b="1" dirty="0"/>
              <a:t> </a:t>
            </a:r>
            <a:r>
              <a:rPr lang="ru-RU" b="1" dirty="0" err="1"/>
              <a:t>бөліну</a:t>
            </a:r>
            <a:r>
              <a:rPr lang="ru-RU" b="1" dirty="0"/>
              <a:t> </a:t>
            </a:r>
            <a:r>
              <a:rPr lang="ru-RU" b="1" dirty="0" err="1"/>
              <a:t>кезіндегі</a:t>
            </a:r>
            <a:r>
              <a:rPr lang="ru-RU" b="1" dirty="0"/>
              <a:t> ДНҚ </a:t>
            </a:r>
            <a:r>
              <a:rPr lang="ru-RU" b="1" dirty="0" err="1"/>
              <a:t>молекуласының</a:t>
            </a:r>
            <a:r>
              <a:rPr lang="ru-RU" b="1" dirty="0"/>
              <a:t> </a:t>
            </a:r>
            <a:r>
              <a:rPr lang="ru-RU" b="1" dirty="0" err="1"/>
              <a:t>екі</a:t>
            </a:r>
            <a:r>
              <a:rPr lang="ru-RU" b="1" dirty="0"/>
              <a:t> </a:t>
            </a:r>
            <a:r>
              <a:rPr lang="ru-RU" b="1" dirty="0" err="1"/>
              <a:t>еселенуі</a:t>
            </a:r>
            <a:r>
              <a:rPr lang="ru-RU" b="1" dirty="0"/>
              <a:t>.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сатылы</a:t>
            </a:r>
            <a:r>
              <a:rPr lang="ru-RU" dirty="0"/>
              <a:t>,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ферменттердің</a:t>
            </a:r>
            <a:r>
              <a:rPr lang="ru-RU" dirty="0"/>
              <a:t> </a:t>
            </a:r>
            <a:r>
              <a:rPr lang="ru-RU" dirty="0" err="1"/>
              <a:t>қатысуымен</a:t>
            </a:r>
            <a:r>
              <a:rPr lang="ru-RU" dirty="0"/>
              <a:t> </a:t>
            </a:r>
            <a:r>
              <a:rPr lang="ru-RU" dirty="0" err="1"/>
              <a:t>жүретін</a:t>
            </a:r>
            <a:r>
              <a:rPr lang="ru-RU" dirty="0"/>
              <a:t> </a:t>
            </a:r>
            <a:r>
              <a:rPr lang="ru-RU" dirty="0" err="1"/>
              <a:t>күрделі</a:t>
            </a:r>
            <a:r>
              <a:rPr lang="ru-RU" dirty="0"/>
              <a:t> </a:t>
            </a:r>
            <a:r>
              <a:rPr lang="ru-RU" dirty="0" err="1"/>
              <a:t>үрдіс</a:t>
            </a:r>
            <a:r>
              <a:rPr lang="ru-RU" dirty="0"/>
              <a:t> – </a:t>
            </a:r>
            <a:r>
              <a:rPr lang="ru-RU" dirty="0" err="1"/>
              <a:t>нәтижесінде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ДНҚ </a:t>
            </a:r>
            <a:r>
              <a:rPr lang="ru-RU" dirty="0" err="1"/>
              <a:t>молекуласынан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ДНҚ </a:t>
            </a:r>
            <a:r>
              <a:rPr lang="ru-RU" dirty="0" err="1"/>
              <a:t>молекуласы</a:t>
            </a:r>
            <a:r>
              <a:rPr lang="ru-RU" dirty="0"/>
              <a:t> </a:t>
            </a:r>
            <a:r>
              <a:rPr lang="ru-RU" dirty="0" err="1"/>
              <a:t>түзіледі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консервативті</a:t>
            </a:r>
            <a:r>
              <a:rPr lang="ru-RU" dirty="0"/>
              <a:t> </a:t>
            </a:r>
            <a:r>
              <a:rPr lang="ru-RU" dirty="0" err="1"/>
              <a:t>жолмен</a:t>
            </a:r>
            <a:r>
              <a:rPr lang="ru-RU" dirty="0"/>
              <a:t> </a:t>
            </a:r>
            <a:r>
              <a:rPr lang="ru-RU" dirty="0" err="1"/>
              <a:t>жүреді</a:t>
            </a:r>
            <a:r>
              <a:rPr lang="ru-RU" dirty="0"/>
              <a:t>, </a:t>
            </a:r>
            <a:r>
              <a:rPr lang="ru-RU" dirty="0" err="1"/>
              <a:t>себебі</a:t>
            </a:r>
            <a:r>
              <a:rPr lang="ru-RU" dirty="0"/>
              <a:t> </a:t>
            </a:r>
            <a:r>
              <a:rPr lang="ru-RU" dirty="0" err="1"/>
              <a:t>жаңадан</a:t>
            </a:r>
            <a:r>
              <a:rPr lang="ru-RU" dirty="0"/>
              <a:t> </a:t>
            </a:r>
            <a:r>
              <a:rPr lang="ru-RU" dirty="0" err="1"/>
              <a:t>түзілген</a:t>
            </a:r>
            <a:r>
              <a:rPr lang="ru-RU" dirty="0"/>
              <a:t> ДНҚ </a:t>
            </a:r>
            <a:r>
              <a:rPr lang="ru-RU" dirty="0" err="1"/>
              <a:t>молекуласындағы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полинуклеотидтік</a:t>
            </a:r>
            <a:r>
              <a:rPr lang="ru-RU" dirty="0"/>
              <a:t> </a:t>
            </a:r>
            <a:r>
              <a:rPr lang="ru-RU" dirty="0" err="1"/>
              <a:t>тізбек</a:t>
            </a:r>
            <a:r>
              <a:rPr lang="ru-RU" dirty="0"/>
              <a:t> – </a:t>
            </a:r>
            <a:r>
              <a:rPr lang="ru-RU" b="1" dirty="0" err="1"/>
              <a:t>аналық</a:t>
            </a:r>
            <a:r>
              <a:rPr lang="ru-RU" b="1" dirty="0"/>
              <a:t> </a:t>
            </a:r>
            <a:r>
              <a:rPr lang="ru-RU" b="1" dirty="0" err="1"/>
              <a:t>тізбек</a:t>
            </a:r>
            <a:r>
              <a:rPr lang="ru-RU" dirty="0"/>
              <a:t>, </a:t>
            </a:r>
            <a:r>
              <a:rPr lang="ru-RU" dirty="0" err="1"/>
              <a:t>екіншісі</a:t>
            </a:r>
            <a:r>
              <a:rPr lang="ru-RU" dirty="0"/>
              <a:t> – </a:t>
            </a:r>
            <a:r>
              <a:rPr lang="ru-RU" dirty="0" err="1"/>
              <a:t>жаңадан</a:t>
            </a:r>
            <a:r>
              <a:rPr lang="ru-RU" dirty="0"/>
              <a:t> </a:t>
            </a:r>
            <a:r>
              <a:rPr lang="ru-RU" dirty="0" err="1"/>
              <a:t>түзілген</a:t>
            </a:r>
            <a:r>
              <a:rPr lang="ru-RU" dirty="0"/>
              <a:t> </a:t>
            </a:r>
            <a:r>
              <a:rPr lang="ru-RU" dirty="0" err="1"/>
              <a:t>полинуклеотидтік</a:t>
            </a:r>
            <a:r>
              <a:rPr lang="ru-RU" dirty="0"/>
              <a:t> </a:t>
            </a:r>
            <a:r>
              <a:rPr lang="ru-RU" dirty="0" err="1"/>
              <a:t>тізбек</a:t>
            </a:r>
            <a:r>
              <a:rPr lang="ru-RU" dirty="0"/>
              <a:t> – </a:t>
            </a:r>
            <a:r>
              <a:rPr lang="ru-RU" b="1" dirty="0" err="1"/>
              <a:t>еншілес</a:t>
            </a:r>
            <a:r>
              <a:rPr lang="ru-RU" b="1" dirty="0"/>
              <a:t> </a:t>
            </a:r>
            <a:r>
              <a:rPr lang="ru-RU" b="1" dirty="0" err="1"/>
              <a:t>тізбегі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7761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E495FF8-E510-96DB-8CCF-85E404667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24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92A28-6716-C85D-4026-3C7B84501F76}"/>
              </a:ext>
            </a:extLst>
          </p:cNvPr>
          <p:cNvSpPr txBox="1"/>
          <p:nvPr/>
        </p:nvSpPr>
        <p:spPr>
          <a:xfrm>
            <a:off x="430306" y="211985"/>
            <a:ext cx="51457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Репликация (ДНҚ-</a:t>
            </a:r>
            <a:r>
              <a:rPr lang="ru-RU" b="1" dirty="0" err="1">
                <a:solidFill>
                  <a:srgbClr val="0070C0"/>
                </a:solidFill>
              </a:rPr>
              <a:t>ның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екі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еселенуі</a:t>
            </a:r>
            <a:r>
              <a:rPr lang="ru-RU" b="1" dirty="0">
                <a:solidFill>
                  <a:srgbClr val="0070C0"/>
                </a:solidFill>
              </a:rPr>
              <a:t>)</a:t>
            </a:r>
          </a:p>
          <a:p>
            <a:pPr algn="just"/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жасушаның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бөліну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кезіндегі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ДНҚ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молекуласының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екі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еселенуі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b="1" i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көп</a:t>
            </a:r>
            <a:r>
              <a:rPr lang="ru-RU" sz="1600" dirty="0"/>
              <a:t> </a:t>
            </a:r>
            <a:r>
              <a:rPr lang="ru-RU" sz="1600" dirty="0" err="1"/>
              <a:t>сатылы</a:t>
            </a:r>
            <a:r>
              <a:rPr lang="ru-RU" sz="1600" dirty="0"/>
              <a:t>, </a:t>
            </a:r>
            <a:r>
              <a:rPr lang="ru-RU" sz="1600" dirty="0" err="1"/>
              <a:t>бірнеше</a:t>
            </a:r>
            <a:r>
              <a:rPr lang="ru-RU" sz="1600" dirty="0"/>
              <a:t> </a:t>
            </a:r>
            <a:r>
              <a:rPr lang="ru-RU" sz="1600" dirty="0" err="1"/>
              <a:t>ферменттердің</a:t>
            </a:r>
            <a:r>
              <a:rPr lang="ru-RU" sz="1600" dirty="0"/>
              <a:t> </a:t>
            </a:r>
            <a:r>
              <a:rPr lang="ru-RU" sz="1600" dirty="0" err="1"/>
              <a:t>қатысуымен</a:t>
            </a:r>
            <a:r>
              <a:rPr lang="ru-RU" sz="1600" dirty="0"/>
              <a:t> </a:t>
            </a:r>
            <a:r>
              <a:rPr lang="ru-RU" sz="1600" dirty="0" err="1"/>
              <a:t>жүретін</a:t>
            </a:r>
            <a:r>
              <a:rPr lang="ru-RU" sz="1600" dirty="0"/>
              <a:t> </a:t>
            </a:r>
            <a:r>
              <a:rPr lang="ru-RU" sz="1600" dirty="0" err="1"/>
              <a:t>күрделі</a:t>
            </a:r>
            <a:r>
              <a:rPr lang="ru-RU" sz="1600" dirty="0"/>
              <a:t> </a:t>
            </a:r>
            <a:r>
              <a:rPr lang="ru-RU" sz="1600" dirty="0" err="1"/>
              <a:t>үрдіс</a:t>
            </a:r>
            <a:r>
              <a:rPr lang="ru-RU" sz="1600" dirty="0"/>
              <a:t> – </a:t>
            </a:r>
            <a:r>
              <a:rPr lang="ru-RU" sz="1600" dirty="0" err="1"/>
              <a:t>нәтижесінде</a:t>
            </a:r>
            <a:r>
              <a:rPr lang="ru-RU" sz="1600" dirty="0"/>
              <a:t> </a:t>
            </a:r>
            <a:r>
              <a:rPr lang="ru-RU" sz="1600" dirty="0" err="1"/>
              <a:t>бір</a:t>
            </a:r>
            <a:r>
              <a:rPr lang="ru-RU" sz="1600" dirty="0"/>
              <a:t> ДНҚ </a:t>
            </a:r>
            <a:r>
              <a:rPr lang="ru-RU" sz="1600" dirty="0" err="1"/>
              <a:t>молекуласынан</a:t>
            </a:r>
            <a:r>
              <a:rPr lang="ru-RU" sz="1600" dirty="0"/>
              <a:t> </a:t>
            </a:r>
            <a:r>
              <a:rPr lang="ru-RU" sz="1600" dirty="0" err="1"/>
              <a:t>бірдей</a:t>
            </a:r>
            <a:r>
              <a:rPr lang="ru-RU" sz="1600" dirty="0"/>
              <a:t> </a:t>
            </a:r>
            <a:r>
              <a:rPr lang="ru-RU" sz="1600" dirty="0" err="1"/>
              <a:t>екі</a:t>
            </a:r>
            <a:r>
              <a:rPr lang="ru-RU" sz="1600" dirty="0"/>
              <a:t> ДНҚ </a:t>
            </a:r>
            <a:r>
              <a:rPr lang="ru-RU" sz="1600" dirty="0" err="1"/>
              <a:t>молекуласы</a:t>
            </a:r>
            <a:r>
              <a:rPr lang="ru-RU" sz="1600" dirty="0"/>
              <a:t> </a:t>
            </a:r>
            <a:r>
              <a:rPr lang="ru-RU" sz="1600" dirty="0" err="1"/>
              <a:t>түзіледі</a:t>
            </a:r>
            <a:r>
              <a:rPr lang="ru-RU" sz="1600" dirty="0"/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err="1"/>
              <a:t>Жартылай</a:t>
            </a:r>
            <a:r>
              <a:rPr lang="ru-RU" sz="1600" dirty="0"/>
              <a:t> </a:t>
            </a:r>
            <a:r>
              <a:rPr lang="ru-RU" sz="1600" dirty="0" err="1"/>
              <a:t>консервативті</a:t>
            </a:r>
            <a:r>
              <a:rPr lang="ru-RU" sz="1600" dirty="0"/>
              <a:t> </a:t>
            </a:r>
            <a:r>
              <a:rPr lang="ru-RU" sz="1600" dirty="0" err="1"/>
              <a:t>жолмен</a:t>
            </a:r>
            <a:r>
              <a:rPr lang="ru-RU" sz="1600" dirty="0"/>
              <a:t> </a:t>
            </a:r>
            <a:r>
              <a:rPr lang="ru-RU" sz="1600" dirty="0" err="1"/>
              <a:t>жүреді</a:t>
            </a:r>
            <a:r>
              <a:rPr lang="ru-RU" sz="1600" dirty="0"/>
              <a:t>, </a:t>
            </a:r>
            <a:r>
              <a:rPr lang="ru-RU" sz="1600" dirty="0" err="1"/>
              <a:t>себебі</a:t>
            </a:r>
            <a:r>
              <a:rPr lang="ru-RU" sz="1600" dirty="0"/>
              <a:t> </a:t>
            </a:r>
            <a:r>
              <a:rPr lang="ru-RU" sz="1600" dirty="0" err="1"/>
              <a:t>жаңадан</a:t>
            </a:r>
            <a:r>
              <a:rPr lang="ru-RU" sz="1600" dirty="0"/>
              <a:t> </a:t>
            </a:r>
            <a:r>
              <a:rPr lang="ru-RU" sz="1600" dirty="0" err="1"/>
              <a:t>түзілген</a:t>
            </a:r>
            <a:r>
              <a:rPr lang="ru-RU" sz="1600" dirty="0"/>
              <a:t> ДНҚ </a:t>
            </a:r>
            <a:r>
              <a:rPr lang="ru-RU" sz="1600" dirty="0" err="1"/>
              <a:t>молекуласындағы</a:t>
            </a:r>
            <a:r>
              <a:rPr lang="ru-RU" sz="1600" dirty="0"/>
              <a:t> </a:t>
            </a:r>
            <a:r>
              <a:rPr lang="ru-RU" sz="1600" dirty="0" err="1"/>
              <a:t>бір</a:t>
            </a:r>
            <a:r>
              <a:rPr lang="ru-RU" sz="1600" dirty="0"/>
              <a:t> </a:t>
            </a:r>
            <a:r>
              <a:rPr lang="ru-RU" sz="1600" dirty="0" err="1"/>
              <a:t>полинуклеотидтік</a:t>
            </a:r>
            <a:r>
              <a:rPr lang="ru-RU" sz="1600" dirty="0"/>
              <a:t> </a:t>
            </a:r>
            <a:r>
              <a:rPr lang="ru-RU" sz="1600" dirty="0" err="1"/>
              <a:t>тізбек</a:t>
            </a:r>
            <a:r>
              <a:rPr lang="ru-RU" sz="1600" dirty="0"/>
              <a:t> – </a:t>
            </a:r>
            <a:r>
              <a:rPr lang="ru-RU" sz="1600" b="1" dirty="0" err="1"/>
              <a:t>аналық</a:t>
            </a:r>
            <a:r>
              <a:rPr lang="ru-RU" sz="1600" b="1" dirty="0"/>
              <a:t> </a:t>
            </a:r>
            <a:r>
              <a:rPr lang="ru-RU" sz="1600" b="1" dirty="0" err="1"/>
              <a:t>тізбек</a:t>
            </a:r>
            <a:r>
              <a:rPr lang="ru-RU" sz="1600" dirty="0"/>
              <a:t>, </a:t>
            </a:r>
            <a:r>
              <a:rPr lang="ru-RU" sz="1600" dirty="0" err="1"/>
              <a:t>екіншісі</a:t>
            </a:r>
            <a:r>
              <a:rPr lang="ru-RU" sz="1600" dirty="0"/>
              <a:t> – </a:t>
            </a:r>
            <a:r>
              <a:rPr lang="ru-RU" sz="1600" dirty="0" err="1"/>
              <a:t>жаңадан</a:t>
            </a:r>
            <a:r>
              <a:rPr lang="ru-RU" sz="1600" dirty="0"/>
              <a:t> </a:t>
            </a:r>
            <a:r>
              <a:rPr lang="ru-RU" sz="1600" dirty="0" err="1"/>
              <a:t>түзілген</a:t>
            </a:r>
            <a:r>
              <a:rPr lang="ru-RU" sz="1600" dirty="0"/>
              <a:t> </a:t>
            </a:r>
            <a:r>
              <a:rPr lang="ru-RU" sz="1600" dirty="0" err="1"/>
              <a:t>полинуклеотидтік</a:t>
            </a:r>
            <a:r>
              <a:rPr lang="ru-RU" sz="1600" dirty="0"/>
              <a:t> </a:t>
            </a:r>
            <a:r>
              <a:rPr lang="ru-RU" sz="1600" dirty="0" err="1"/>
              <a:t>тізбек</a:t>
            </a:r>
            <a:r>
              <a:rPr lang="ru-RU" sz="1600" dirty="0"/>
              <a:t> – </a:t>
            </a:r>
            <a:r>
              <a:rPr lang="ru-RU" sz="1600" b="1" dirty="0" err="1"/>
              <a:t>еншілес</a:t>
            </a:r>
            <a:r>
              <a:rPr lang="ru-RU" sz="1600" b="1" dirty="0"/>
              <a:t> </a:t>
            </a:r>
            <a:r>
              <a:rPr lang="ru-RU" sz="1600" b="1" dirty="0" err="1"/>
              <a:t>тізбегі</a:t>
            </a:r>
            <a:r>
              <a:rPr lang="ru-RU" sz="1600" b="1" dirty="0"/>
              <a:t>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err="1"/>
              <a:t>Мақсаты</a:t>
            </a:r>
            <a:r>
              <a:rPr lang="ru-RU" sz="1600" dirty="0"/>
              <a:t> – </a:t>
            </a:r>
            <a:r>
              <a:rPr lang="ru-RU" sz="1600" dirty="0" err="1"/>
              <a:t>генетикалық</a:t>
            </a:r>
            <a:r>
              <a:rPr lang="ru-RU" sz="1600" dirty="0"/>
              <a:t> </a:t>
            </a:r>
            <a:r>
              <a:rPr lang="ru-RU" sz="1600" dirty="0" err="1"/>
              <a:t>ақпаратты</a:t>
            </a:r>
            <a:r>
              <a:rPr lang="ru-RU" sz="1600" dirty="0"/>
              <a:t> </a:t>
            </a:r>
            <a:r>
              <a:rPr lang="ru-RU" sz="1600" dirty="0" err="1"/>
              <a:t>дәл</a:t>
            </a:r>
            <a:r>
              <a:rPr lang="ru-RU" sz="1600" dirty="0"/>
              <a:t> </a:t>
            </a:r>
            <a:r>
              <a:rPr lang="ru-RU" sz="1600" dirty="0" err="1"/>
              <a:t>көшіру</a:t>
            </a:r>
            <a:r>
              <a:rPr lang="ru-RU" sz="1600" dirty="0"/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err="1"/>
              <a:t>Негізгі</a:t>
            </a:r>
            <a:r>
              <a:rPr lang="ru-RU" sz="1600" dirty="0"/>
              <a:t> фермент: ДНҚ-полимераза.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err="1"/>
              <a:t>Принципі</a:t>
            </a:r>
            <a:r>
              <a:rPr lang="ru-RU" sz="1600" dirty="0"/>
              <a:t>: </a:t>
            </a:r>
            <a:r>
              <a:rPr lang="ru-RU" sz="1600" dirty="0" err="1"/>
              <a:t>комплементарлық</a:t>
            </a:r>
            <a:r>
              <a:rPr lang="ru-RU" sz="1600" dirty="0"/>
              <a:t> (А-Т, Г-Ц).</a:t>
            </a:r>
            <a:endParaRPr lang="ru-KZ" sz="1600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3649A1A-FA2C-A89B-2906-20ED5CB1B8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8648" y="824008"/>
            <a:ext cx="2597589" cy="37412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34768-51E0-F20B-C46E-DF1CD9185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5989" y="1691161"/>
            <a:ext cx="1804149" cy="22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65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1EC607E-9F5E-1983-67FC-FD98067F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25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E8C318-CFF7-FF51-3036-EB4ABAB495D1}"/>
              </a:ext>
            </a:extLst>
          </p:cNvPr>
          <p:cNvSpPr txBox="1"/>
          <p:nvPr/>
        </p:nvSpPr>
        <p:spPr>
          <a:xfrm>
            <a:off x="354106" y="558202"/>
            <a:ext cx="4773706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None/>
            </a:pP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</a:rPr>
              <a:t>Репликация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</a:rPr>
              <a:t>сатылары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</a:rPr>
              <a:t>Деспирализация</a:t>
            </a:r>
            <a:r>
              <a:rPr lang="ru-RU" sz="1400" dirty="0"/>
              <a:t> – </a:t>
            </a:r>
            <a:r>
              <a:rPr lang="ru-RU" sz="1400" i="1" dirty="0" err="1"/>
              <a:t>гираза</a:t>
            </a:r>
            <a:r>
              <a:rPr lang="ru-RU" sz="1400" dirty="0"/>
              <a:t> </a:t>
            </a:r>
            <a:r>
              <a:rPr lang="ru-RU" sz="1400" dirty="0" err="1"/>
              <a:t>ферменттің</a:t>
            </a:r>
            <a:r>
              <a:rPr lang="ru-RU" sz="1400" dirty="0"/>
              <a:t> </a:t>
            </a:r>
            <a:r>
              <a:rPr lang="ru-RU" sz="1400" dirty="0" err="1"/>
              <a:t>қатысуымен</a:t>
            </a:r>
            <a:r>
              <a:rPr lang="ru-RU" sz="1400" dirty="0"/>
              <a:t> </a:t>
            </a:r>
            <a:r>
              <a:rPr lang="ru-RU" sz="1400" dirty="0" err="1"/>
              <a:t>спиральданған</a:t>
            </a:r>
            <a:r>
              <a:rPr lang="ru-RU" sz="1400" dirty="0"/>
              <a:t> ДНҚ-</a:t>
            </a:r>
            <a:r>
              <a:rPr lang="ru-RU" sz="1400" dirty="0" err="1"/>
              <a:t>ның</a:t>
            </a:r>
            <a:r>
              <a:rPr lang="ru-RU" sz="1400" dirty="0"/>
              <a:t> </a:t>
            </a:r>
            <a:r>
              <a:rPr lang="ru-RU" sz="1400" dirty="0" err="1"/>
              <a:t>бөлімдерінің</a:t>
            </a:r>
            <a:r>
              <a:rPr lang="ru-RU" sz="1400" dirty="0"/>
              <a:t> </a:t>
            </a:r>
            <a:r>
              <a:rPr lang="ru-RU" sz="1400" dirty="0" err="1"/>
              <a:t>тарқатылуы</a:t>
            </a:r>
            <a:r>
              <a:rPr lang="ru-RU" sz="1400" dirty="0"/>
              <a:t> (</a:t>
            </a:r>
            <a:r>
              <a:rPr lang="ru-RU" sz="1400" dirty="0" err="1"/>
              <a:t>минутына</a:t>
            </a:r>
            <a:r>
              <a:rPr lang="ru-RU" sz="1400" dirty="0"/>
              <a:t> 18000 </a:t>
            </a:r>
            <a:r>
              <a:rPr lang="ru-RU" sz="1400" dirty="0" err="1"/>
              <a:t>айналым</a:t>
            </a:r>
            <a:r>
              <a:rPr lang="ru-RU" sz="1400" dirty="0"/>
              <a:t> </a:t>
            </a:r>
            <a:r>
              <a:rPr lang="ru-RU" sz="1400" dirty="0" err="1"/>
              <a:t>жасайды</a:t>
            </a:r>
            <a:r>
              <a:rPr lang="ru-RU" sz="1400" dirty="0"/>
              <a:t>).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</a:rPr>
              <a:t>Репликативті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</a:rPr>
              <a:t>шанышқының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</a:rPr>
              <a:t>түзілуі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/>
              <a:t>– </a:t>
            </a:r>
            <a:r>
              <a:rPr lang="ru-RU" sz="1400" i="1" dirty="0" err="1"/>
              <a:t>хеликаза</a:t>
            </a:r>
            <a:r>
              <a:rPr lang="ru-RU" sz="1400" dirty="0"/>
              <a:t> </a:t>
            </a:r>
            <a:r>
              <a:rPr lang="ru-RU" sz="1400" dirty="0" err="1"/>
              <a:t>ферменттің</a:t>
            </a:r>
            <a:r>
              <a:rPr lang="ru-RU" sz="1400" dirty="0"/>
              <a:t> </a:t>
            </a:r>
            <a:r>
              <a:rPr lang="ru-RU" sz="1400" dirty="0" err="1"/>
              <a:t>әсерінен</a:t>
            </a:r>
            <a:r>
              <a:rPr lang="ru-RU" sz="1400" dirty="0"/>
              <a:t> ДНҚ-</a:t>
            </a:r>
            <a:r>
              <a:rPr lang="ru-RU" sz="1400" dirty="0" err="1"/>
              <a:t>ның</a:t>
            </a:r>
            <a:r>
              <a:rPr lang="ru-RU" sz="1400" dirty="0"/>
              <a:t> </a:t>
            </a:r>
            <a:r>
              <a:rPr lang="ru-RU" sz="1400" dirty="0" err="1"/>
              <a:t>полинуклеотидтік</a:t>
            </a:r>
            <a:r>
              <a:rPr lang="ru-RU" sz="1400" dirty="0"/>
              <a:t> (п/н) </a:t>
            </a:r>
            <a:r>
              <a:rPr lang="ru-RU" sz="1400" dirty="0" err="1"/>
              <a:t>тізбектеріндегі</a:t>
            </a:r>
            <a:r>
              <a:rPr lang="ru-RU" sz="1400" dirty="0"/>
              <a:t> </a:t>
            </a:r>
            <a:r>
              <a:rPr lang="ru-RU" sz="1400" dirty="0" err="1"/>
              <a:t>пуриндік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пиримидиндік</a:t>
            </a:r>
            <a:r>
              <a:rPr lang="ru-RU" sz="1400" dirty="0"/>
              <a:t> </a:t>
            </a:r>
            <a:r>
              <a:rPr lang="ru-RU" sz="1400" dirty="0" err="1"/>
              <a:t>негіздер</a:t>
            </a:r>
            <a:r>
              <a:rPr lang="ru-RU" sz="1400" dirty="0"/>
              <a:t> </a:t>
            </a:r>
            <a:r>
              <a:rPr lang="ru-RU" sz="1400" dirty="0" err="1"/>
              <a:t>арасындағы</a:t>
            </a:r>
            <a:r>
              <a:rPr lang="ru-RU" sz="1400" dirty="0"/>
              <a:t> </a:t>
            </a:r>
            <a:r>
              <a:rPr lang="ru-RU" sz="1400" dirty="0" err="1"/>
              <a:t>сутектік</a:t>
            </a:r>
            <a:r>
              <a:rPr lang="ru-RU" sz="1400" dirty="0"/>
              <a:t> </a:t>
            </a:r>
            <a:r>
              <a:rPr lang="ru-RU" sz="1400" dirty="0" err="1"/>
              <a:t>байланыстар</a:t>
            </a:r>
            <a:r>
              <a:rPr lang="ru-RU" sz="1400" dirty="0"/>
              <a:t> </a:t>
            </a:r>
            <a:r>
              <a:rPr lang="ru-RU" sz="1400" dirty="0" err="1"/>
              <a:t>үзіледі</a:t>
            </a:r>
            <a:r>
              <a:rPr lang="ru-RU" sz="1400" dirty="0"/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</a:rPr>
              <a:t>дНТФ-дың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</a:rPr>
              <a:t>жанастырылуы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/>
              <a:t>– </a:t>
            </a:r>
            <a:r>
              <a:rPr lang="ru-RU" sz="1400" dirty="0" err="1"/>
              <a:t>босаған</a:t>
            </a:r>
            <a:r>
              <a:rPr lang="ru-RU" sz="1400" dirty="0"/>
              <a:t> ДНҚ-</a:t>
            </a:r>
            <a:r>
              <a:rPr lang="ru-RU" sz="1400" dirty="0" err="1"/>
              <a:t>ның</a:t>
            </a:r>
            <a:r>
              <a:rPr lang="ru-RU" sz="1400" dirty="0"/>
              <a:t> </a:t>
            </a:r>
            <a:r>
              <a:rPr lang="ru-RU" sz="1400" dirty="0" err="1"/>
              <a:t>екі</a:t>
            </a:r>
            <a:r>
              <a:rPr lang="ru-RU" sz="1400" dirty="0"/>
              <a:t> </a:t>
            </a:r>
            <a:r>
              <a:rPr lang="ru-RU" sz="1400" dirty="0" err="1"/>
              <a:t>тізбегіндегі</a:t>
            </a:r>
            <a:r>
              <a:rPr lang="ru-RU" sz="1400" dirty="0"/>
              <a:t> </a:t>
            </a:r>
            <a:r>
              <a:rPr lang="ru-RU" sz="1400" dirty="0" err="1"/>
              <a:t>нуклеотидтерге</a:t>
            </a:r>
            <a:r>
              <a:rPr lang="ru-RU" sz="1400" dirty="0"/>
              <a:t> </a:t>
            </a:r>
            <a:r>
              <a:rPr lang="ru-RU" sz="1400" dirty="0" err="1"/>
              <a:t>комплементарлы</a:t>
            </a:r>
            <a:r>
              <a:rPr lang="ru-RU" sz="1400" dirty="0"/>
              <a:t> </a:t>
            </a:r>
            <a:r>
              <a:rPr lang="ru-RU" sz="1400" dirty="0" err="1"/>
              <a:t>жолмен</a:t>
            </a:r>
            <a:r>
              <a:rPr lang="ru-RU" sz="1400" dirty="0"/>
              <a:t> </a:t>
            </a:r>
            <a:r>
              <a:rPr lang="ru-RU" sz="1400" dirty="0" err="1"/>
              <a:t>дНТФ</a:t>
            </a:r>
            <a:r>
              <a:rPr lang="ru-RU" sz="1400" dirty="0"/>
              <a:t>-тар </a:t>
            </a:r>
            <a:r>
              <a:rPr lang="ru-RU" sz="1400" dirty="0" err="1"/>
              <a:t>келіп</a:t>
            </a:r>
            <a:r>
              <a:rPr lang="ru-RU" sz="1400" dirty="0"/>
              <a:t> </a:t>
            </a:r>
            <a:r>
              <a:rPr lang="ru-RU" sz="1400" dirty="0" err="1"/>
              <a:t>орналасады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ДНҚ-</a:t>
            </a:r>
            <a:r>
              <a:rPr lang="ru-RU" sz="1400" dirty="0" err="1"/>
              <a:t>ның</a:t>
            </a:r>
            <a:r>
              <a:rPr lang="ru-RU" sz="1400" dirty="0"/>
              <a:t> </a:t>
            </a:r>
            <a:r>
              <a:rPr lang="ru-RU" sz="1400" dirty="0" err="1"/>
              <a:t>ескі</a:t>
            </a:r>
            <a:r>
              <a:rPr lang="ru-RU" sz="1400" dirty="0"/>
              <a:t> </a:t>
            </a:r>
            <a:r>
              <a:rPr lang="ru-RU" sz="1400" dirty="0" err="1"/>
              <a:t>тізбегіндегі</a:t>
            </a:r>
            <a:r>
              <a:rPr lang="ru-RU" sz="1400" dirty="0"/>
              <a:t> </a:t>
            </a:r>
            <a:r>
              <a:rPr lang="ru-RU" sz="1400" dirty="0" err="1"/>
              <a:t>нуклеотидтер</a:t>
            </a:r>
            <a:r>
              <a:rPr lang="ru-RU" sz="1400" dirty="0"/>
              <a:t> мен </a:t>
            </a:r>
            <a:r>
              <a:rPr lang="ru-RU" sz="1400" dirty="0" err="1"/>
              <a:t>жаңа</a:t>
            </a:r>
            <a:r>
              <a:rPr lang="ru-RU" sz="1400" dirty="0"/>
              <a:t> </a:t>
            </a:r>
            <a:r>
              <a:rPr lang="ru-RU" sz="1400" dirty="0" err="1"/>
              <a:t>нуклеотидтердегі</a:t>
            </a:r>
            <a:r>
              <a:rPr lang="ru-RU" sz="1400" dirty="0"/>
              <a:t> </a:t>
            </a:r>
            <a:r>
              <a:rPr lang="ru-RU" sz="1400" dirty="0" err="1"/>
              <a:t>негіздер</a:t>
            </a:r>
            <a:r>
              <a:rPr lang="ru-RU" sz="1400" dirty="0"/>
              <a:t> </a:t>
            </a:r>
            <a:r>
              <a:rPr lang="ru-RU" sz="1400" dirty="0" err="1"/>
              <a:t>арасында</a:t>
            </a:r>
            <a:r>
              <a:rPr lang="ru-RU" sz="1400" dirty="0"/>
              <a:t> </a:t>
            </a:r>
            <a:r>
              <a:rPr lang="ru-RU" sz="1400" dirty="0" err="1"/>
              <a:t>сутектік</a:t>
            </a:r>
            <a:r>
              <a:rPr lang="ru-RU" sz="1400" dirty="0"/>
              <a:t> </a:t>
            </a:r>
            <a:r>
              <a:rPr lang="ru-RU" sz="1400" dirty="0" err="1"/>
              <a:t>байланыстар</a:t>
            </a:r>
            <a:r>
              <a:rPr lang="ru-RU" sz="1400" dirty="0"/>
              <a:t> </a:t>
            </a:r>
            <a:r>
              <a:rPr lang="ru-RU" sz="1400" dirty="0" err="1"/>
              <a:t>пайда</a:t>
            </a:r>
            <a:r>
              <a:rPr lang="ru-RU" sz="1400" dirty="0"/>
              <a:t> </a:t>
            </a:r>
            <a:r>
              <a:rPr lang="ru-RU" sz="1400" dirty="0" err="1"/>
              <a:t>болады</a:t>
            </a:r>
            <a:r>
              <a:rPr lang="ru-RU" sz="1400" dirty="0"/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ДНҚ-полимераза</a:t>
            </a:r>
            <a:r>
              <a:rPr lang="ru-RU" sz="1400" dirty="0"/>
              <a:t> </a:t>
            </a:r>
            <a:r>
              <a:rPr lang="ru-RU" sz="1400" dirty="0" err="1"/>
              <a:t>ферментінің</a:t>
            </a:r>
            <a:r>
              <a:rPr lang="ru-RU" sz="1400" dirty="0"/>
              <a:t> </a:t>
            </a:r>
            <a:r>
              <a:rPr lang="ru-RU" sz="1400" dirty="0" err="1"/>
              <a:t>әсерінен</a:t>
            </a:r>
            <a:r>
              <a:rPr lang="ru-RU" sz="1400" dirty="0"/>
              <a:t> </a:t>
            </a:r>
            <a:r>
              <a:rPr lang="ru-RU" sz="1400" dirty="0" err="1"/>
              <a:t>дНТФ-тан</a:t>
            </a:r>
            <a:r>
              <a:rPr lang="ru-RU" sz="1400" dirty="0"/>
              <a:t> пирофосфат </a:t>
            </a:r>
            <a:r>
              <a:rPr lang="ru-RU" sz="1400" dirty="0" err="1"/>
              <a:t>бөлініп</a:t>
            </a:r>
            <a:r>
              <a:rPr lang="ru-RU" sz="1400" dirty="0"/>
              <a:t> </a:t>
            </a:r>
            <a:r>
              <a:rPr lang="ru-RU" sz="1400" dirty="0" err="1"/>
              <a:t>шығады</a:t>
            </a:r>
            <a:r>
              <a:rPr lang="ru-RU" sz="1400" dirty="0"/>
              <a:t>. </a:t>
            </a:r>
            <a:r>
              <a:rPr lang="ru-RU" sz="1400" dirty="0" err="1"/>
              <a:t>Макроэргиялық</a:t>
            </a:r>
            <a:r>
              <a:rPr lang="ru-RU" sz="1400" dirty="0"/>
              <a:t> </a:t>
            </a:r>
            <a:r>
              <a:rPr lang="ru-RU" sz="1400" dirty="0" err="1"/>
              <a:t>байланыстың</a:t>
            </a:r>
            <a:r>
              <a:rPr lang="ru-RU" sz="1400" dirty="0"/>
              <a:t> </a:t>
            </a:r>
            <a:r>
              <a:rPr lang="ru-RU" sz="1400" dirty="0" err="1"/>
              <a:t>үзілу</a:t>
            </a:r>
            <a:r>
              <a:rPr lang="ru-RU" sz="1400" dirty="0"/>
              <a:t> </a:t>
            </a:r>
            <a:r>
              <a:rPr lang="ru-RU" sz="1400" dirty="0" err="1"/>
              <a:t>нәтижесінде</a:t>
            </a:r>
            <a:r>
              <a:rPr lang="ru-RU" sz="1400" dirty="0"/>
              <a:t> </a:t>
            </a:r>
            <a:r>
              <a:rPr lang="ru-RU" sz="1400" dirty="0" err="1"/>
              <a:t>бөлінген</a:t>
            </a:r>
            <a:r>
              <a:rPr lang="ru-RU" sz="1400" dirty="0"/>
              <a:t> энергия </a:t>
            </a:r>
            <a:r>
              <a:rPr lang="ru-RU" sz="1400" dirty="0" err="1"/>
              <a:t>мононуклеотидтердің</a:t>
            </a:r>
            <a:r>
              <a:rPr lang="ru-RU" sz="1400" dirty="0"/>
              <a:t> </a:t>
            </a:r>
            <a:r>
              <a:rPr lang="ru-RU" sz="1400" dirty="0" err="1"/>
              <a:t>бір-бірімен</a:t>
            </a:r>
            <a:r>
              <a:rPr lang="ru-RU" sz="1400" dirty="0"/>
              <a:t> </a:t>
            </a:r>
            <a:r>
              <a:rPr lang="ru-RU" sz="1400" dirty="0" err="1"/>
              <a:t>фосфодиэфирлік</a:t>
            </a:r>
            <a:r>
              <a:rPr lang="ru-RU" sz="1400" dirty="0"/>
              <a:t> </a:t>
            </a:r>
            <a:r>
              <a:rPr lang="ru-RU" sz="1400" dirty="0" err="1"/>
              <a:t>байланыспен</a:t>
            </a:r>
            <a:r>
              <a:rPr lang="ru-RU" sz="1400" dirty="0"/>
              <a:t> </a:t>
            </a:r>
            <a:r>
              <a:rPr lang="ru-RU" sz="1400" dirty="0" err="1"/>
              <a:t>жалғасуына</a:t>
            </a:r>
            <a:r>
              <a:rPr lang="ru-RU" sz="1400" dirty="0"/>
              <a:t> </a:t>
            </a:r>
            <a:r>
              <a:rPr lang="ru-RU" sz="1400" dirty="0" err="1"/>
              <a:t>жұмсалады</a:t>
            </a:r>
            <a:r>
              <a:rPr lang="ru-RU" sz="1400" dirty="0"/>
              <a:t>. </a:t>
            </a:r>
            <a:r>
              <a:rPr lang="ru-RU" sz="1400" dirty="0" err="1"/>
              <a:t>Нәтижесінде</a:t>
            </a:r>
            <a:r>
              <a:rPr lang="ru-RU" sz="1400" dirty="0"/>
              <a:t> </a:t>
            </a:r>
            <a:r>
              <a:rPr lang="ru-RU" sz="1400" dirty="0" err="1"/>
              <a:t>екі</a:t>
            </a:r>
            <a:r>
              <a:rPr lang="ru-RU" sz="1400" dirty="0"/>
              <a:t> </a:t>
            </a:r>
            <a:r>
              <a:rPr lang="ru-RU" sz="1400" dirty="0" err="1"/>
              <a:t>жаңа</a:t>
            </a:r>
            <a:r>
              <a:rPr lang="ru-RU" sz="1400" dirty="0"/>
              <a:t> п/н </a:t>
            </a:r>
            <a:r>
              <a:rPr lang="ru-RU" sz="1400" dirty="0" err="1"/>
              <a:t>тізбек</a:t>
            </a:r>
            <a:r>
              <a:rPr lang="ru-RU" sz="1400" dirty="0"/>
              <a:t> </a:t>
            </a:r>
            <a:r>
              <a:rPr lang="ru-RU" sz="1400" dirty="0" err="1"/>
              <a:t>қалыптасады</a:t>
            </a:r>
            <a:r>
              <a:rPr lang="ru-RU" sz="1400" dirty="0"/>
              <a:t> да ДНҚ-</a:t>
            </a:r>
            <a:r>
              <a:rPr lang="ru-RU" sz="1400" dirty="0" err="1"/>
              <a:t>ның</a:t>
            </a:r>
            <a:r>
              <a:rPr lang="ru-RU" sz="1400" dirty="0"/>
              <a:t> </a:t>
            </a:r>
            <a:r>
              <a:rPr lang="ru-RU" sz="1400" dirty="0" err="1"/>
              <a:t>екі</a:t>
            </a:r>
            <a:r>
              <a:rPr lang="ru-RU" sz="1400" dirty="0"/>
              <a:t> </a:t>
            </a:r>
            <a:r>
              <a:rPr lang="ru-RU" sz="1400" dirty="0" err="1"/>
              <a:t>молекуласы</a:t>
            </a:r>
            <a:r>
              <a:rPr lang="ru-RU" sz="1400" dirty="0"/>
              <a:t> </a:t>
            </a:r>
            <a:r>
              <a:rPr lang="ru-RU" sz="1400" dirty="0" err="1"/>
              <a:t>түзіледі</a:t>
            </a:r>
            <a:r>
              <a:rPr lang="ru-RU" sz="1400" dirty="0"/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</a:rPr>
              <a:t>Түзілген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п/н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</a:rPr>
              <a:t>тізбектерінің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</a:rPr>
              <a:t>респирализациясы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906E87-5734-2F3A-49B9-2B1E92139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559" b="12483"/>
          <a:stretch>
            <a:fillRect/>
          </a:stretch>
        </p:blipFill>
        <p:spPr>
          <a:xfrm>
            <a:off x="5293659" y="717073"/>
            <a:ext cx="6454588" cy="4523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15B89E-7E97-D7D1-854F-CE04B3ADA70D}"/>
              </a:ext>
            </a:extLst>
          </p:cNvPr>
          <p:cNvSpPr txBox="1"/>
          <p:nvPr/>
        </p:nvSpPr>
        <p:spPr>
          <a:xfrm>
            <a:off x="6186458" y="5530263"/>
            <a:ext cx="4848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hlinkClick r:id="rId3"/>
              </a:rPr>
              <a:t>https://depositphotos.com/ru/vector/dna-replication-steps-double-helix-unwound-each-separated-strand-acts-205092280.html</a:t>
            </a:r>
            <a:r>
              <a:rPr lang="kk-KZ" sz="1100" dirty="0"/>
              <a:t> </a:t>
            </a:r>
            <a:endParaRPr lang="ru-KZ" sz="1100" dirty="0"/>
          </a:p>
        </p:txBody>
      </p:sp>
    </p:spTree>
    <p:extLst>
      <p:ext uri="{BB962C8B-B14F-4D97-AF65-F5344CB8AC3E}">
        <p14:creationId xmlns:p14="http://schemas.microsoft.com/office/powerpoint/2010/main" val="933640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C6EEAA7-6A8D-D978-58EE-FEFB5EAB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26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B26193-015B-D814-ABD7-B1C56216F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6313" y="1034629"/>
            <a:ext cx="4664160" cy="5686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7FED4-444B-B4C6-17F4-9DFEE8782EFB}"/>
              </a:ext>
            </a:extLst>
          </p:cNvPr>
          <p:cNvSpPr txBox="1"/>
          <p:nvPr/>
        </p:nvSpPr>
        <p:spPr>
          <a:xfrm>
            <a:off x="995082" y="26402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дНТФ-дың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жаныстырылуы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және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мононуклеотидтердің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арасында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3’,5’-фосфодиэфирлік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байланыстардың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түзілуі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45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395E5E2-F375-66FE-0A26-EB0A850A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27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F6C9C-45AF-EA0F-9D21-6DF0C61FCD0B}"/>
              </a:ext>
            </a:extLst>
          </p:cNvPr>
          <p:cNvSpPr txBox="1"/>
          <p:nvPr/>
        </p:nvSpPr>
        <p:spPr>
          <a:xfrm>
            <a:off x="546846" y="4944473"/>
            <a:ext cx="492162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Нәтижесінде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белгілі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бір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геннің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көшірмесі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жасалып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м-РНҚ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түзіледі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Кодондар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үш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нуклеотидтік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топтар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жазылады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2DA34-88EC-8013-4C12-D785CD13CDED}"/>
              </a:ext>
            </a:extLst>
          </p:cNvPr>
          <p:cNvSpPr txBox="1"/>
          <p:nvPr/>
        </p:nvSpPr>
        <p:spPr>
          <a:xfrm>
            <a:off x="546847" y="1517992"/>
            <a:ext cx="492162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400" dirty="0" err="1"/>
              <a:t>Ядрода</a:t>
            </a:r>
            <a:r>
              <a:rPr lang="ru-RU" sz="1400" dirty="0"/>
              <a:t> </a:t>
            </a:r>
            <a:r>
              <a:rPr lang="ru-RU" sz="1400" dirty="0" err="1"/>
              <a:t>транскриптонның</a:t>
            </a:r>
            <a:r>
              <a:rPr lang="ru-RU" sz="1400" dirty="0"/>
              <a:t> </a:t>
            </a:r>
            <a:r>
              <a:rPr lang="ru-RU" sz="1400" dirty="0" err="1"/>
              <a:t>деспирализациясы</a:t>
            </a:r>
            <a:r>
              <a:rPr lang="ru-RU" sz="1400" dirty="0"/>
              <a:t>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400" dirty="0"/>
              <a:t>“</a:t>
            </a:r>
            <a:r>
              <a:rPr lang="ru-RU" sz="1400" dirty="0" err="1"/>
              <a:t>Репликативті</a:t>
            </a:r>
            <a:r>
              <a:rPr lang="ru-RU" sz="1400" dirty="0"/>
              <a:t> </a:t>
            </a:r>
            <a:r>
              <a:rPr lang="ru-RU" sz="1400" dirty="0" err="1"/>
              <a:t>шанышқының</a:t>
            </a:r>
            <a:r>
              <a:rPr lang="ru-RU" sz="1400" dirty="0"/>
              <a:t>” </a:t>
            </a:r>
            <a:r>
              <a:rPr lang="ru-RU" sz="1400" dirty="0" err="1"/>
              <a:t>түзілуі</a:t>
            </a:r>
            <a:r>
              <a:rPr lang="ru-RU" sz="1400" dirty="0"/>
              <a:t>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400" dirty="0"/>
              <a:t>НТФ-</a:t>
            </a:r>
            <a:r>
              <a:rPr lang="ru-RU" sz="1400" dirty="0" err="1"/>
              <a:t>дың</a:t>
            </a:r>
            <a:r>
              <a:rPr lang="ru-RU" sz="1400" dirty="0"/>
              <a:t> </a:t>
            </a:r>
            <a:r>
              <a:rPr lang="ru-RU" sz="1400" dirty="0" err="1"/>
              <a:t>жанастырылуы</a:t>
            </a:r>
            <a:r>
              <a:rPr lang="ru-RU" sz="1400" dirty="0"/>
              <a:t> – </a:t>
            </a:r>
            <a:r>
              <a:rPr lang="ru-RU" sz="1400" dirty="0" err="1"/>
              <a:t>босаған</a:t>
            </a:r>
            <a:r>
              <a:rPr lang="ru-RU" sz="1400" dirty="0"/>
              <a:t> ДНҚ-</a:t>
            </a:r>
            <a:r>
              <a:rPr lang="ru-RU" sz="1400" dirty="0" err="1"/>
              <a:t>ның</a:t>
            </a:r>
            <a:r>
              <a:rPr lang="ru-RU" sz="1400" dirty="0"/>
              <a:t> </a:t>
            </a:r>
            <a:r>
              <a:rPr lang="ru-RU" sz="1400" dirty="0" err="1"/>
              <a:t>бір</a:t>
            </a:r>
            <a:r>
              <a:rPr lang="ru-RU" sz="1400" dirty="0"/>
              <a:t> </a:t>
            </a:r>
            <a:r>
              <a:rPr lang="ru-RU" sz="1400" dirty="0" err="1"/>
              <a:t>тізбегіндегі</a:t>
            </a:r>
            <a:r>
              <a:rPr lang="ru-RU" sz="1400" dirty="0"/>
              <a:t> </a:t>
            </a:r>
            <a:r>
              <a:rPr lang="ru-RU" sz="1400" dirty="0" err="1"/>
              <a:t>нуклеотидтерге</a:t>
            </a:r>
            <a:r>
              <a:rPr lang="ru-RU" sz="1400" dirty="0"/>
              <a:t> </a:t>
            </a:r>
            <a:r>
              <a:rPr lang="ru-RU" sz="1400" dirty="0" err="1"/>
              <a:t>комплементарлы</a:t>
            </a:r>
            <a:r>
              <a:rPr lang="ru-RU" sz="1400" dirty="0"/>
              <a:t> </a:t>
            </a:r>
            <a:r>
              <a:rPr lang="ru-RU" sz="1400" dirty="0" err="1"/>
              <a:t>жолмен</a:t>
            </a:r>
            <a:r>
              <a:rPr lang="ru-RU" sz="1400" dirty="0"/>
              <a:t> НТФ-тар </a:t>
            </a:r>
            <a:r>
              <a:rPr lang="ru-RU" sz="1400" dirty="0" err="1"/>
              <a:t>келіп</a:t>
            </a:r>
            <a:r>
              <a:rPr lang="ru-RU" sz="1400" dirty="0"/>
              <a:t> </a:t>
            </a:r>
            <a:r>
              <a:rPr lang="ru-RU" sz="1400" dirty="0" err="1"/>
              <a:t>орналасады</a:t>
            </a:r>
            <a:r>
              <a:rPr lang="ru-RU" sz="1400" dirty="0"/>
              <a:t>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400" dirty="0"/>
              <a:t>НТФ-ден РР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ru-RU" sz="1400" dirty="0" err="1"/>
              <a:t>бөлініп</a:t>
            </a:r>
            <a:r>
              <a:rPr lang="ru-RU" sz="1400" dirty="0"/>
              <a:t> </a:t>
            </a:r>
            <a:r>
              <a:rPr lang="ru-RU" sz="1400" dirty="0" err="1"/>
              <a:t>шығады</a:t>
            </a:r>
            <a:r>
              <a:rPr lang="ru-RU" sz="1400" dirty="0"/>
              <a:t>, </a:t>
            </a:r>
            <a:r>
              <a:rPr lang="ru-RU" sz="1400" dirty="0" err="1"/>
              <a:t>бөлінген</a:t>
            </a:r>
            <a:r>
              <a:rPr lang="ru-RU" sz="1400" dirty="0"/>
              <a:t> энергия </a:t>
            </a:r>
            <a:r>
              <a:rPr lang="ru-RU" sz="1400" dirty="0" err="1"/>
              <a:t>жаңадан</a:t>
            </a:r>
            <a:r>
              <a:rPr lang="ru-RU" sz="1400" dirty="0"/>
              <a:t> </a:t>
            </a:r>
            <a:r>
              <a:rPr lang="ru-RU" sz="1400" dirty="0" err="1"/>
              <a:t>түзілетін</a:t>
            </a:r>
            <a:r>
              <a:rPr lang="ru-RU" sz="1400" dirty="0"/>
              <a:t> РНҚ-</a:t>
            </a:r>
            <a:r>
              <a:rPr lang="ru-RU" sz="1400" dirty="0" err="1"/>
              <a:t>ның</a:t>
            </a:r>
            <a:r>
              <a:rPr lang="ru-RU" sz="1400" dirty="0"/>
              <a:t> </a:t>
            </a:r>
            <a:r>
              <a:rPr lang="ru-RU" sz="1400" dirty="0" err="1"/>
              <a:t>тізбегіндегі</a:t>
            </a:r>
            <a:r>
              <a:rPr lang="ru-RU" sz="1400" dirty="0"/>
              <a:t> </a:t>
            </a:r>
            <a:r>
              <a:rPr lang="ru-RU" sz="1400" dirty="0" err="1"/>
              <a:t>мононуклеотидтердің</a:t>
            </a:r>
            <a:r>
              <a:rPr lang="ru-RU" sz="1400" dirty="0"/>
              <a:t> </a:t>
            </a:r>
            <a:r>
              <a:rPr lang="ru-RU" sz="1400" dirty="0" err="1"/>
              <a:t>өзара</a:t>
            </a:r>
            <a:r>
              <a:rPr lang="ru-RU" sz="1400" dirty="0"/>
              <a:t> </a:t>
            </a:r>
            <a:r>
              <a:rPr lang="ru-RU" sz="1400" dirty="0" err="1"/>
              <a:t>байланысуына</a:t>
            </a:r>
            <a:r>
              <a:rPr lang="ru-RU" sz="1400" dirty="0"/>
              <a:t> </a:t>
            </a:r>
            <a:r>
              <a:rPr lang="ru-RU" sz="1400" dirty="0" err="1"/>
              <a:t>жұмсалады</a:t>
            </a:r>
            <a:r>
              <a:rPr lang="ru-RU" sz="1400" dirty="0"/>
              <a:t>. </a:t>
            </a:r>
            <a:r>
              <a:rPr lang="ru-RU" sz="1400" dirty="0" err="1"/>
              <a:t>Үрдіс</a:t>
            </a:r>
            <a:r>
              <a:rPr lang="ru-RU" sz="1400" dirty="0"/>
              <a:t>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РНҚ-полимераза</a:t>
            </a:r>
            <a:r>
              <a:rPr lang="ru-RU" sz="1400" dirty="0"/>
              <a:t> </a:t>
            </a:r>
            <a:r>
              <a:rPr lang="ru-RU" sz="1400" dirty="0" err="1"/>
              <a:t>ферментінің</a:t>
            </a:r>
            <a:r>
              <a:rPr lang="ru-RU" sz="1400" dirty="0"/>
              <a:t> </a:t>
            </a:r>
            <a:r>
              <a:rPr lang="ru-RU" sz="1400" dirty="0" err="1"/>
              <a:t>қатысуымен</a:t>
            </a:r>
            <a:r>
              <a:rPr lang="ru-RU" sz="1400" dirty="0"/>
              <a:t> </a:t>
            </a:r>
            <a:r>
              <a:rPr lang="ru-RU" sz="1400" dirty="0" err="1"/>
              <a:t>жүреді</a:t>
            </a:r>
            <a:r>
              <a:rPr lang="ru-RU" sz="1400" dirty="0"/>
              <a:t>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400" dirty="0" err="1"/>
              <a:t>Түзілген</a:t>
            </a:r>
            <a:r>
              <a:rPr lang="ru-RU" sz="1400" dirty="0"/>
              <a:t> РНҚ </a:t>
            </a:r>
            <a:r>
              <a:rPr lang="ru-RU" sz="1400" dirty="0" err="1"/>
              <a:t>тізбегі</a:t>
            </a:r>
            <a:r>
              <a:rPr lang="ru-RU" sz="1400" dirty="0"/>
              <a:t> ДНҚ-дан </a:t>
            </a:r>
            <a:r>
              <a:rPr lang="ru-RU" sz="1400" dirty="0" err="1"/>
              <a:t>бөлініп</a:t>
            </a:r>
            <a:r>
              <a:rPr lang="ru-RU" sz="1400" dirty="0"/>
              <a:t> </a:t>
            </a:r>
            <a:r>
              <a:rPr lang="ru-RU" sz="1400" dirty="0" err="1"/>
              <a:t>шығады</a:t>
            </a:r>
            <a:r>
              <a:rPr lang="ru-RU" sz="1400" dirty="0"/>
              <a:t>, ДНҚ </a:t>
            </a:r>
            <a:r>
              <a:rPr lang="ru-RU" sz="1400" dirty="0" err="1"/>
              <a:t>молекуласы</a:t>
            </a:r>
            <a:r>
              <a:rPr lang="ru-RU" sz="1400" dirty="0"/>
              <a:t> </a:t>
            </a:r>
            <a:r>
              <a:rPr lang="ru-RU" sz="1400" dirty="0" err="1"/>
              <a:t>алғашқы</a:t>
            </a:r>
            <a:r>
              <a:rPr lang="ru-RU" sz="1400" dirty="0"/>
              <a:t> </a:t>
            </a:r>
            <a:r>
              <a:rPr lang="ru-RU" sz="1400" dirty="0" err="1"/>
              <a:t>қалпына</a:t>
            </a:r>
            <a:r>
              <a:rPr lang="ru-RU" sz="1400" dirty="0"/>
              <a:t> </a:t>
            </a:r>
            <a:r>
              <a:rPr lang="ru-RU" sz="1400" dirty="0" err="1"/>
              <a:t>келеді</a:t>
            </a:r>
            <a:r>
              <a:rPr lang="ru-RU" sz="1400" dirty="0"/>
              <a:t> – </a:t>
            </a:r>
            <a:r>
              <a:rPr lang="ru-RU" sz="1400" i="1" dirty="0" err="1"/>
              <a:t>респирализация</a:t>
            </a:r>
            <a:r>
              <a:rPr lang="ru-RU" sz="1400" i="1" dirty="0"/>
              <a:t> </a:t>
            </a:r>
            <a:r>
              <a:rPr lang="ru-RU" sz="1400" i="1" dirty="0" err="1"/>
              <a:t>жүреді</a:t>
            </a:r>
            <a:r>
              <a:rPr lang="ru-RU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FA010-4035-3F8C-D994-06FD84AABD16}"/>
              </a:ext>
            </a:extLst>
          </p:cNvPr>
          <p:cNvSpPr txBox="1"/>
          <p:nvPr/>
        </p:nvSpPr>
        <p:spPr>
          <a:xfrm>
            <a:off x="546847" y="2001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Транскрипция (ДНҚ → м-РНҚ)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C519F-B964-E1F6-E22E-7DF3FF0BCF88}"/>
              </a:ext>
            </a:extLst>
          </p:cNvPr>
          <p:cNvSpPr txBox="1"/>
          <p:nvPr/>
        </p:nvSpPr>
        <p:spPr>
          <a:xfrm>
            <a:off x="546846" y="623842"/>
            <a:ext cx="49216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ДНҚ-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ның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белгілі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бір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бөлімінен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транскриптоннан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(оперон) –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генетикалық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ақпараттың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РНҚ-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ға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көшіріп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алыну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жолы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F8D8CB-0185-BA9F-DD79-B82909051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2569" y="815171"/>
            <a:ext cx="5069198" cy="24705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093922-DBEE-B256-9FB2-ED0E165C5EBF}"/>
              </a:ext>
            </a:extLst>
          </p:cNvPr>
          <p:cNvSpPr txBox="1"/>
          <p:nvPr/>
        </p:nvSpPr>
        <p:spPr>
          <a:xfrm>
            <a:off x="6575612" y="3752513"/>
            <a:ext cx="47781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Транскрипция 5' </a:t>
            </a:r>
            <a:r>
              <a:rPr lang="ru-RU" sz="1400" dirty="0" err="1"/>
              <a:t>шетінен</a:t>
            </a:r>
            <a:r>
              <a:rPr lang="ru-RU" sz="1400" dirty="0"/>
              <a:t> </a:t>
            </a:r>
            <a:r>
              <a:rPr lang="ru-RU" sz="1400" dirty="0" err="1"/>
              <a:t>басталып</a:t>
            </a:r>
            <a:r>
              <a:rPr lang="ru-RU" sz="1400" dirty="0"/>
              <a:t>, 3' </a:t>
            </a:r>
            <a:r>
              <a:rPr lang="ru-RU" sz="1400" dirty="0" err="1"/>
              <a:t>шетіне</a:t>
            </a:r>
            <a:r>
              <a:rPr lang="ru-RU" sz="1400" dirty="0"/>
              <a:t> </a:t>
            </a:r>
            <a:r>
              <a:rPr lang="ru-RU" sz="1400" dirty="0" err="1"/>
              <a:t>қарай</a:t>
            </a:r>
            <a:r>
              <a:rPr lang="ru-RU" sz="1400" dirty="0"/>
              <a:t> </a:t>
            </a:r>
            <a:r>
              <a:rPr lang="ru-RU" sz="1400" dirty="0" err="1"/>
              <a:t>жүреді</a:t>
            </a:r>
            <a:r>
              <a:rPr lang="ru-RU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РНҚ-да </a:t>
            </a:r>
            <a:r>
              <a:rPr lang="ru-RU" sz="1400" dirty="0" err="1"/>
              <a:t>рибонуклеотидтер</a:t>
            </a:r>
            <a:r>
              <a:rPr lang="ru-RU" sz="1400" dirty="0"/>
              <a:t> </a:t>
            </a:r>
            <a:r>
              <a:rPr lang="ru-RU" sz="1400" dirty="0" err="1"/>
              <a:t>болады</a:t>
            </a:r>
            <a:r>
              <a:rPr lang="ru-RU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err="1"/>
              <a:t>Тимидиннің</a:t>
            </a:r>
            <a:r>
              <a:rPr lang="ru-RU" sz="1400" dirty="0"/>
              <a:t> </a:t>
            </a:r>
            <a:r>
              <a:rPr lang="ru-RU" sz="1400" dirty="0" err="1"/>
              <a:t>орнына</a:t>
            </a:r>
            <a:r>
              <a:rPr lang="ru-RU" sz="1400" dirty="0"/>
              <a:t> </a:t>
            </a:r>
            <a:r>
              <a:rPr lang="ru-RU" sz="1400" b="1" dirty="0" err="1"/>
              <a:t>уридин</a:t>
            </a:r>
            <a:r>
              <a:rPr lang="ru-RU" sz="1400" dirty="0"/>
              <a:t> </a:t>
            </a:r>
            <a:r>
              <a:rPr lang="ru-RU" sz="1400" dirty="0" err="1"/>
              <a:t>болады</a:t>
            </a:r>
            <a:r>
              <a:rPr lang="ru-RU" sz="14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C8663-0B1E-618B-9606-9623E1862AC9}"/>
              </a:ext>
            </a:extLst>
          </p:cNvPr>
          <p:cNvSpPr txBox="1"/>
          <p:nvPr/>
        </p:nvSpPr>
        <p:spPr>
          <a:xfrm>
            <a:off x="6642847" y="5008265"/>
            <a:ext cx="4464424" cy="52322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err="1"/>
              <a:t>Түзілген</a:t>
            </a:r>
            <a:r>
              <a:rPr lang="ru-RU" sz="1400" dirty="0"/>
              <a:t> РНҚ </a:t>
            </a:r>
            <a:r>
              <a:rPr lang="ru-RU" sz="1400" dirty="0" err="1"/>
              <a:t>тізбегі</a:t>
            </a:r>
            <a:r>
              <a:rPr lang="ru-RU" sz="1400" dirty="0"/>
              <a:t> </a:t>
            </a:r>
            <a:r>
              <a:rPr lang="ru-RU" sz="1400" dirty="0" err="1"/>
              <a:t>жетілмеген</a:t>
            </a:r>
            <a:r>
              <a:rPr lang="ru-RU" sz="1400" dirty="0"/>
              <a:t> </a:t>
            </a:r>
            <a:r>
              <a:rPr lang="ru-RU" sz="1400" dirty="0" err="1"/>
              <a:t>күйде</a:t>
            </a:r>
            <a:r>
              <a:rPr lang="ru-RU" sz="1400" dirty="0"/>
              <a:t> </a:t>
            </a:r>
            <a:r>
              <a:rPr lang="ru-RU" sz="1400" dirty="0" err="1"/>
              <a:t>болады</a:t>
            </a:r>
            <a:r>
              <a:rPr lang="ru-RU" sz="1400" dirty="0"/>
              <a:t>. Ол </a:t>
            </a:r>
            <a:r>
              <a:rPr lang="ru-RU" sz="1400" i="1" dirty="0">
                <a:solidFill>
                  <a:srgbClr val="002060"/>
                </a:solidFill>
              </a:rPr>
              <a:t>процессинг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/>
              <a:t>үрдісіне</a:t>
            </a:r>
            <a:r>
              <a:rPr lang="ru-RU" sz="1400" dirty="0"/>
              <a:t> </a:t>
            </a:r>
            <a:r>
              <a:rPr lang="ru-RU" sz="1400" dirty="0" err="1"/>
              <a:t>ұшырап</a:t>
            </a:r>
            <a:r>
              <a:rPr lang="ru-RU" sz="1400" dirty="0"/>
              <a:t> → </a:t>
            </a:r>
            <a:r>
              <a:rPr lang="ru-RU" sz="1400" dirty="0" err="1"/>
              <a:t>сәйкес</a:t>
            </a:r>
            <a:r>
              <a:rPr lang="ru-RU" sz="1400" dirty="0"/>
              <a:t> РНҚ </a:t>
            </a:r>
            <a:r>
              <a:rPr lang="ru-RU" sz="1400" dirty="0" err="1"/>
              <a:t>түрі</a:t>
            </a:r>
            <a:r>
              <a:rPr lang="ru-RU" sz="1400" dirty="0"/>
              <a:t> </a:t>
            </a:r>
            <a:r>
              <a:rPr lang="ru-RU" sz="1400" dirty="0" err="1"/>
              <a:t>түзіледі</a:t>
            </a:r>
            <a:r>
              <a:rPr lang="ru-RU" sz="1400" dirty="0"/>
              <a:t>.</a:t>
            </a:r>
            <a:endParaRPr lang="ru-KZ" sz="1400" dirty="0"/>
          </a:p>
        </p:txBody>
      </p:sp>
    </p:spTree>
    <p:extLst>
      <p:ext uri="{BB962C8B-B14F-4D97-AF65-F5344CB8AC3E}">
        <p14:creationId xmlns:p14="http://schemas.microsoft.com/office/powerpoint/2010/main" val="2153359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9378287-4214-918D-8E8F-03881BD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28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48345-3AAB-7E49-815B-586C774DF277}"/>
              </a:ext>
            </a:extLst>
          </p:cNvPr>
          <p:cNvSpPr txBox="1"/>
          <p:nvPr/>
        </p:nvSpPr>
        <p:spPr>
          <a:xfrm>
            <a:off x="770964" y="621304"/>
            <a:ext cx="6096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Трансляция (м-РНҚ → </a:t>
            </a:r>
            <a:r>
              <a:rPr lang="ru-RU" b="1" dirty="0" err="1">
                <a:solidFill>
                  <a:srgbClr val="0070C0"/>
                </a:solidFill>
              </a:rPr>
              <a:t>ақуыз</a:t>
            </a:r>
            <a:r>
              <a:rPr lang="ru-RU" b="1" dirty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err="1"/>
              <a:t>Цитоплазмадағы</a:t>
            </a:r>
            <a:r>
              <a:rPr lang="ru-RU" dirty="0"/>
              <a:t> </a:t>
            </a:r>
            <a:r>
              <a:rPr lang="ru-RU" b="1" dirty="0" err="1"/>
              <a:t>рибосомада</a:t>
            </a:r>
            <a:r>
              <a:rPr lang="ru-RU" dirty="0"/>
              <a:t> </a:t>
            </a:r>
            <a:r>
              <a:rPr lang="ru-RU" dirty="0" err="1"/>
              <a:t>жүреді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b="1" dirty="0"/>
              <a:t>м-РНҚ</a:t>
            </a:r>
            <a:r>
              <a:rPr lang="ru-RU" dirty="0"/>
              <a:t> –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b="1" dirty="0"/>
              <a:t>т-РНҚ</a:t>
            </a:r>
            <a:r>
              <a:rPr lang="ru-RU" dirty="0"/>
              <a:t> – </a:t>
            </a:r>
            <a:r>
              <a:rPr lang="ru-RU" dirty="0" err="1"/>
              <a:t>аминқышқылдарын</a:t>
            </a:r>
            <a:r>
              <a:rPr lang="ru-RU" dirty="0"/>
              <a:t> </a:t>
            </a:r>
            <a:r>
              <a:rPr lang="ru-RU" dirty="0" err="1"/>
              <a:t>тасымалдайды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b="1" dirty="0"/>
              <a:t>р-РНҚ</a:t>
            </a:r>
            <a:r>
              <a:rPr lang="ru-RU" dirty="0"/>
              <a:t> – рибосома </a:t>
            </a:r>
            <a:r>
              <a:rPr lang="ru-RU" dirty="0" err="1"/>
              <a:t>құрамында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, </a:t>
            </a:r>
            <a:r>
              <a:rPr lang="ru-RU" dirty="0" err="1"/>
              <a:t>синтезді</a:t>
            </a:r>
            <a:r>
              <a:rPr lang="ru-RU" dirty="0"/>
              <a:t> </a:t>
            </a:r>
            <a:r>
              <a:rPr lang="ru-RU" dirty="0" err="1"/>
              <a:t>катализдейді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err="1"/>
              <a:t>Кодонға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аминқышқылдары</a:t>
            </a:r>
            <a:r>
              <a:rPr lang="ru-RU" dirty="0"/>
              <a:t> </a:t>
            </a:r>
            <a:r>
              <a:rPr lang="ru-RU" dirty="0" err="1"/>
              <a:t>бір-біріне</a:t>
            </a:r>
            <a:r>
              <a:rPr lang="ru-RU" dirty="0"/>
              <a:t> </a:t>
            </a:r>
            <a:r>
              <a:rPr lang="ru-RU" dirty="0" err="1"/>
              <a:t>қосылып</a:t>
            </a:r>
            <a:r>
              <a:rPr lang="ru-RU" dirty="0"/>
              <a:t>, </a:t>
            </a:r>
            <a:r>
              <a:rPr lang="ru-RU" b="1" dirty="0" err="1"/>
              <a:t>полипептидтік</a:t>
            </a:r>
            <a:r>
              <a:rPr lang="ru-RU" b="1" dirty="0"/>
              <a:t> </a:t>
            </a:r>
            <a:r>
              <a:rPr lang="ru-RU" b="1" dirty="0" err="1"/>
              <a:t>тізбек</a:t>
            </a:r>
            <a:r>
              <a:rPr lang="ru-RU" dirty="0"/>
              <a:t> </a:t>
            </a:r>
            <a:r>
              <a:rPr lang="ru-RU" dirty="0" err="1"/>
              <a:t>түзіледі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err="1"/>
              <a:t>Нәтижесінде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b="1" dirty="0" err="1"/>
              <a:t>ақуыз</a:t>
            </a:r>
            <a:r>
              <a:rPr lang="ru-RU" b="1" dirty="0"/>
              <a:t> </a:t>
            </a:r>
            <a:r>
              <a:rPr lang="ru-RU" b="1" dirty="0" err="1"/>
              <a:t>молекуласы</a:t>
            </a:r>
            <a:r>
              <a:rPr lang="ru-RU" dirty="0"/>
              <a:t> </a:t>
            </a:r>
            <a:r>
              <a:rPr lang="ru-RU" dirty="0" err="1"/>
              <a:t>синтезделеді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8520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407F55C-FF55-685D-007C-4FE161E8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29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7A562-838A-B370-9491-13AF61163625}"/>
              </a:ext>
            </a:extLst>
          </p:cNvPr>
          <p:cNvSpPr txBox="1"/>
          <p:nvPr/>
        </p:nvSpPr>
        <p:spPr>
          <a:xfrm>
            <a:off x="367555" y="203695"/>
            <a:ext cx="55043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Трансляция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сатылары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600" b="1" dirty="0"/>
          </a:p>
          <a:p>
            <a:pPr>
              <a:buNone/>
            </a:pPr>
            <a:r>
              <a:rPr lang="ru-RU" sz="1400" b="1" dirty="0">
                <a:solidFill>
                  <a:srgbClr val="002060"/>
                </a:solidFill>
              </a:rPr>
              <a:t>1. Инициация (</a:t>
            </a:r>
            <a:r>
              <a:rPr lang="ru-RU" sz="1400" b="1" dirty="0" err="1">
                <a:solidFill>
                  <a:srgbClr val="002060"/>
                </a:solidFill>
              </a:rPr>
              <a:t>басталу</a:t>
            </a:r>
            <a:r>
              <a:rPr lang="ru-RU" sz="1400" b="1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м-РНҚ </a:t>
            </a:r>
            <a:r>
              <a:rPr lang="ru-RU" sz="1400" dirty="0" err="1"/>
              <a:t>рибосоманың</a:t>
            </a:r>
            <a:r>
              <a:rPr lang="ru-RU" sz="1400" dirty="0"/>
              <a:t> </a:t>
            </a:r>
            <a:r>
              <a:rPr lang="ru-RU" sz="1400" dirty="0" err="1"/>
              <a:t>кіші</a:t>
            </a:r>
            <a:r>
              <a:rPr lang="ru-RU" sz="1400" dirty="0"/>
              <a:t> </a:t>
            </a:r>
            <a:r>
              <a:rPr lang="ru-RU" sz="1400" dirty="0" err="1"/>
              <a:t>суббірлігіне</a:t>
            </a:r>
            <a:r>
              <a:rPr lang="ru-RU" sz="1400" dirty="0"/>
              <a:t> </a:t>
            </a:r>
            <a:r>
              <a:rPr lang="ru-RU" sz="1400" dirty="0" err="1"/>
              <a:t>байланысады</a:t>
            </a:r>
            <a:r>
              <a:rPr lang="ru-RU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/>
              <a:t>Алғашқы</a:t>
            </a:r>
            <a:r>
              <a:rPr lang="ru-RU" sz="1400" dirty="0"/>
              <a:t> </a:t>
            </a:r>
            <a:r>
              <a:rPr lang="ru-RU" sz="1400" b="1" dirty="0"/>
              <a:t>инициатор т-РНҚ</a:t>
            </a:r>
            <a:r>
              <a:rPr lang="ru-RU" sz="1400" dirty="0"/>
              <a:t> (метионин АҚ-мен) м-РНҚ-</a:t>
            </a:r>
            <a:r>
              <a:rPr lang="ru-RU" sz="1400" dirty="0" err="1"/>
              <a:t>ның</a:t>
            </a:r>
            <a:r>
              <a:rPr lang="ru-RU" sz="1400" dirty="0"/>
              <a:t> </a:t>
            </a:r>
            <a:r>
              <a:rPr lang="ru-RU" sz="1400" b="1" dirty="0"/>
              <a:t>старт-</a:t>
            </a:r>
            <a:r>
              <a:rPr lang="ru-RU" sz="1400" b="1" dirty="0" err="1"/>
              <a:t>кодонына</a:t>
            </a:r>
            <a:r>
              <a:rPr lang="ru-RU" sz="1400" b="1" dirty="0"/>
              <a:t> (</a:t>
            </a:r>
            <a:r>
              <a:rPr lang="en-US" sz="1400" b="1" dirty="0"/>
              <a:t>AUG)</a:t>
            </a:r>
            <a:r>
              <a:rPr lang="en-US" sz="1400" dirty="0"/>
              <a:t> </a:t>
            </a:r>
            <a:r>
              <a:rPr lang="ru-RU" sz="1400" dirty="0" err="1"/>
              <a:t>қосылады</a:t>
            </a:r>
            <a:r>
              <a:rPr lang="ru-RU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/>
              <a:t>Кейін</a:t>
            </a:r>
            <a:r>
              <a:rPr lang="ru-RU" sz="1400" dirty="0"/>
              <a:t> </a:t>
            </a:r>
            <a:r>
              <a:rPr lang="ru-RU" sz="1400" dirty="0" err="1"/>
              <a:t>рибосоманың</a:t>
            </a:r>
            <a:r>
              <a:rPr lang="ru-RU" sz="1400" dirty="0"/>
              <a:t> </a:t>
            </a:r>
            <a:r>
              <a:rPr lang="ru-RU" sz="1400" dirty="0" err="1"/>
              <a:t>үлкен</a:t>
            </a:r>
            <a:r>
              <a:rPr lang="ru-RU" sz="1400" dirty="0"/>
              <a:t> </a:t>
            </a:r>
            <a:r>
              <a:rPr lang="ru-RU" sz="1400" dirty="0" err="1"/>
              <a:t>суббірлігі</a:t>
            </a:r>
            <a:r>
              <a:rPr lang="ru-RU" sz="1400" dirty="0"/>
              <a:t> </a:t>
            </a:r>
            <a:r>
              <a:rPr lang="ru-RU" sz="1400" dirty="0" err="1"/>
              <a:t>қосылып</a:t>
            </a:r>
            <a:r>
              <a:rPr lang="ru-RU" sz="1400" dirty="0"/>
              <a:t>, </a:t>
            </a:r>
            <a:r>
              <a:rPr lang="ru-RU" sz="1400" dirty="0" err="1"/>
              <a:t>толық</a:t>
            </a:r>
            <a:r>
              <a:rPr lang="ru-RU" sz="1400" dirty="0"/>
              <a:t> рибосома </a:t>
            </a:r>
            <a:r>
              <a:rPr lang="ru-RU" sz="1400" dirty="0" err="1"/>
              <a:t>түзіледі</a:t>
            </a:r>
            <a:r>
              <a:rPr lang="ru-RU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/>
              <a:t>Нәтижесінде</a:t>
            </a:r>
            <a:r>
              <a:rPr lang="ru-RU" sz="1400" dirty="0"/>
              <a:t> </a:t>
            </a:r>
            <a:r>
              <a:rPr lang="ru-RU" sz="1400" dirty="0" err="1"/>
              <a:t>ақуыз</a:t>
            </a:r>
            <a:r>
              <a:rPr lang="ru-RU" sz="1400" dirty="0"/>
              <a:t> </a:t>
            </a:r>
            <a:r>
              <a:rPr lang="ru-RU" sz="1400" dirty="0" err="1"/>
              <a:t>синтезіне</a:t>
            </a:r>
            <a:r>
              <a:rPr lang="ru-RU" sz="1400" dirty="0"/>
              <a:t> </a:t>
            </a:r>
            <a:r>
              <a:rPr lang="ru-RU" sz="1400" dirty="0" err="1"/>
              <a:t>дайын</a:t>
            </a:r>
            <a:r>
              <a:rPr lang="ru-RU" sz="1400" dirty="0"/>
              <a:t> </a:t>
            </a:r>
            <a:r>
              <a:rPr lang="ru-RU" sz="1400" dirty="0" err="1"/>
              <a:t>кешен</a:t>
            </a:r>
            <a:r>
              <a:rPr lang="ru-RU" sz="1400" dirty="0"/>
              <a:t> - </a:t>
            </a:r>
            <a:r>
              <a:rPr lang="ru-RU" sz="1400" i="1" dirty="0"/>
              <a:t>матрица </a:t>
            </a:r>
            <a:r>
              <a:rPr lang="ru-RU" sz="1400" dirty="0" err="1"/>
              <a:t>қалыптасады</a:t>
            </a:r>
            <a:r>
              <a:rPr lang="ru-RU" sz="1400" dirty="0"/>
              <a:t>.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b="1" dirty="0">
                <a:solidFill>
                  <a:srgbClr val="002060"/>
                </a:solidFill>
              </a:rPr>
              <a:t>2. Элонгация (</a:t>
            </a:r>
            <a:r>
              <a:rPr lang="ru-RU" sz="1400" b="1" dirty="0" err="1">
                <a:solidFill>
                  <a:srgbClr val="002060"/>
                </a:solidFill>
              </a:rPr>
              <a:t>ұзару</a:t>
            </a:r>
            <a:r>
              <a:rPr lang="ru-RU" sz="1400" b="1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т-РНҚ-лар </a:t>
            </a:r>
            <a:r>
              <a:rPr lang="ru-RU" sz="1400" dirty="0" err="1"/>
              <a:t>бірінен</a:t>
            </a:r>
            <a:r>
              <a:rPr lang="ru-RU" sz="1400" dirty="0"/>
              <a:t> </a:t>
            </a:r>
            <a:r>
              <a:rPr lang="ru-RU" sz="1400" dirty="0" err="1"/>
              <a:t>кейін</a:t>
            </a:r>
            <a:r>
              <a:rPr lang="ru-RU" sz="1400" dirty="0"/>
              <a:t> </a:t>
            </a:r>
            <a:r>
              <a:rPr lang="ru-RU" sz="1400" dirty="0" err="1"/>
              <a:t>бірі</a:t>
            </a:r>
            <a:r>
              <a:rPr lang="ru-RU" sz="1400" dirty="0"/>
              <a:t> м-РНҚ-</a:t>
            </a:r>
            <a:r>
              <a:rPr lang="ru-RU" sz="1400" dirty="0" err="1"/>
              <a:t>дағы</a:t>
            </a:r>
            <a:r>
              <a:rPr lang="ru-RU" sz="1400" dirty="0"/>
              <a:t> </a:t>
            </a:r>
            <a:r>
              <a:rPr lang="ru-RU" sz="1400" dirty="0" err="1"/>
              <a:t>кодондарға</a:t>
            </a:r>
            <a:r>
              <a:rPr lang="ru-RU" sz="1400" dirty="0"/>
              <a:t> </a:t>
            </a:r>
            <a:r>
              <a:rPr lang="ru-RU" sz="1400" dirty="0" err="1"/>
              <a:t>сәйкес</a:t>
            </a:r>
            <a:r>
              <a:rPr lang="ru-RU" sz="1400" dirty="0"/>
              <a:t> АҚ-</a:t>
            </a:r>
            <a:r>
              <a:rPr lang="ru-RU" sz="1400" dirty="0" err="1"/>
              <a:t>дарын</a:t>
            </a:r>
            <a:r>
              <a:rPr lang="ru-RU" sz="1400" dirty="0"/>
              <a:t> </a:t>
            </a:r>
            <a:r>
              <a:rPr lang="ru-RU" sz="1400" dirty="0" err="1"/>
              <a:t>әкеледі</a:t>
            </a:r>
            <a:r>
              <a:rPr lang="ru-RU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/>
              <a:t>Әрбір</a:t>
            </a:r>
            <a:r>
              <a:rPr lang="ru-RU" sz="1400" dirty="0"/>
              <a:t> </a:t>
            </a:r>
            <a:r>
              <a:rPr lang="ru-RU" sz="1400" dirty="0" err="1"/>
              <a:t>жаңа</a:t>
            </a:r>
            <a:r>
              <a:rPr lang="ru-RU" sz="1400" dirty="0"/>
              <a:t> АҚ </a:t>
            </a:r>
            <a:r>
              <a:rPr lang="ru-RU" sz="1400" dirty="0" err="1"/>
              <a:t>алдыңғысымен</a:t>
            </a:r>
            <a:r>
              <a:rPr lang="ru-RU" sz="1400" dirty="0"/>
              <a:t> </a:t>
            </a:r>
            <a:r>
              <a:rPr lang="ru-RU" sz="1400" b="1" dirty="0" err="1"/>
              <a:t>пептидтік</a:t>
            </a:r>
            <a:r>
              <a:rPr lang="ru-RU" sz="1400" b="1" dirty="0"/>
              <a:t> </a:t>
            </a:r>
            <a:r>
              <a:rPr lang="ru-RU" sz="1400" b="1" dirty="0" err="1"/>
              <a:t>байланыс</a:t>
            </a:r>
            <a:r>
              <a:rPr lang="ru-RU" sz="1400" dirty="0"/>
              <a:t> </a:t>
            </a:r>
            <a:r>
              <a:rPr lang="ru-RU" sz="1400" dirty="0" err="1"/>
              <a:t>түзейді</a:t>
            </a:r>
            <a:r>
              <a:rPr lang="ru-RU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Рибосома м-РНҚ </a:t>
            </a:r>
            <a:r>
              <a:rPr lang="ru-RU" sz="1400" dirty="0" err="1"/>
              <a:t>бойымен</a:t>
            </a:r>
            <a:r>
              <a:rPr lang="ru-RU" sz="1400" dirty="0"/>
              <a:t> 5’ → 3’ </a:t>
            </a:r>
            <a:r>
              <a:rPr lang="ru-RU" sz="1400" dirty="0" err="1"/>
              <a:t>бағытта</a:t>
            </a:r>
            <a:r>
              <a:rPr lang="ru-RU" sz="1400" dirty="0"/>
              <a:t> </a:t>
            </a:r>
            <a:r>
              <a:rPr lang="ru-RU" sz="1400" dirty="0" err="1"/>
              <a:t>жылжып</a:t>
            </a:r>
            <a:r>
              <a:rPr lang="ru-RU" sz="1400" dirty="0"/>
              <a:t> </a:t>
            </a:r>
            <a:r>
              <a:rPr lang="ru-RU" sz="1400" dirty="0" err="1"/>
              <a:t>отырады</a:t>
            </a:r>
            <a:r>
              <a:rPr lang="ru-RU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/>
              <a:t>Полипептидтік</a:t>
            </a:r>
            <a:r>
              <a:rPr lang="ru-RU" sz="1400" dirty="0"/>
              <a:t> </a:t>
            </a:r>
            <a:r>
              <a:rPr lang="ru-RU" sz="1400" dirty="0" err="1"/>
              <a:t>тізбек</a:t>
            </a:r>
            <a:r>
              <a:rPr lang="ru-RU" sz="1400" dirty="0"/>
              <a:t> </a:t>
            </a:r>
            <a:r>
              <a:rPr lang="ru-RU" sz="1400" dirty="0" err="1"/>
              <a:t>біртіндеп</a:t>
            </a:r>
            <a:r>
              <a:rPr lang="ru-RU" sz="1400" dirty="0"/>
              <a:t> </a:t>
            </a:r>
            <a:r>
              <a:rPr lang="ru-RU" sz="1400" dirty="0" err="1"/>
              <a:t>ұзартады</a:t>
            </a:r>
            <a:r>
              <a:rPr lang="ru-RU" sz="1400" dirty="0"/>
              <a:t>.</a:t>
            </a:r>
          </a:p>
          <a:p>
            <a:pPr>
              <a:buNone/>
            </a:pPr>
            <a:br>
              <a:rPr lang="ru-RU" sz="1400" dirty="0"/>
            </a:br>
            <a:r>
              <a:rPr lang="ru-RU" sz="1400" b="1" dirty="0"/>
              <a:t>3</a:t>
            </a:r>
            <a:r>
              <a:rPr lang="ru-RU" sz="1400" b="1" dirty="0">
                <a:solidFill>
                  <a:srgbClr val="002060"/>
                </a:solidFill>
              </a:rPr>
              <a:t>. </a:t>
            </a:r>
            <a:r>
              <a:rPr lang="ru-RU" sz="1400" b="1" dirty="0" err="1">
                <a:solidFill>
                  <a:srgbClr val="002060"/>
                </a:solidFill>
              </a:rPr>
              <a:t>Терминация</a:t>
            </a:r>
            <a:r>
              <a:rPr lang="ru-RU" sz="1400" b="1" dirty="0">
                <a:solidFill>
                  <a:srgbClr val="002060"/>
                </a:solidFill>
              </a:rPr>
              <a:t> (</a:t>
            </a:r>
            <a:r>
              <a:rPr lang="ru-RU" sz="1400" b="1" dirty="0" err="1">
                <a:solidFill>
                  <a:srgbClr val="002060"/>
                </a:solidFill>
              </a:rPr>
              <a:t>аяқталу</a:t>
            </a:r>
            <a:r>
              <a:rPr lang="ru-RU" sz="1400" b="1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Рибосома </a:t>
            </a:r>
            <a:r>
              <a:rPr lang="ru-RU" sz="1400" b="1" dirty="0"/>
              <a:t>стоп-</a:t>
            </a:r>
            <a:r>
              <a:rPr lang="ru-RU" sz="1400" b="1" dirty="0" err="1"/>
              <a:t>кодонға</a:t>
            </a:r>
            <a:r>
              <a:rPr lang="ru-RU" sz="1400" b="1" dirty="0"/>
              <a:t> (</a:t>
            </a:r>
            <a:r>
              <a:rPr lang="en-US" sz="1400" b="1" dirty="0"/>
              <a:t>UAA, UAG </a:t>
            </a:r>
            <a:r>
              <a:rPr lang="ru-RU" sz="1400" b="1" dirty="0" err="1"/>
              <a:t>немесе</a:t>
            </a:r>
            <a:r>
              <a:rPr lang="ru-RU" sz="1400" b="1" dirty="0"/>
              <a:t> </a:t>
            </a:r>
            <a:r>
              <a:rPr lang="en-US" sz="1400" b="1" dirty="0"/>
              <a:t>UGA)</a:t>
            </a:r>
            <a:r>
              <a:rPr lang="en-US" sz="1400" dirty="0"/>
              <a:t> </a:t>
            </a:r>
            <a:r>
              <a:rPr lang="ru-RU" sz="1400" dirty="0" err="1"/>
              <a:t>жеткенде</a:t>
            </a:r>
            <a:r>
              <a:rPr lang="ru-RU" sz="1400" dirty="0"/>
              <a:t> синтез </a:t>
            </a:r>
            <a:r>
              <a:rPr lang="ru-RU" sz="1400" dirty="0" err="1"/>
              <a:t>тоқтайды</a:t>
            </a:r>
            <a:r>
              <a:rPr lang="ru-RU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/>
              <a:t>Полипептидтік</a:t>
            </a:r>
            <a:r>
              <a:rPr lang="ru-RU" sz="1400" dirty="0"/>
              <a:t> </a:t>
            </a:r>
            <a:r>
              <a:rPr lang="ru-RU" sz="1400" dirty="0" err="1"/>
              <a:t>тізбек</a:t>
            </a:r>
            <a:r>
              <a:rPr lang="ru-RU" sz="1400" dirty="0"/>
              <a:t> </a:t>
            </a:r>
            <a:r>
              <a:rPr lang="ru-RU" sz="1400" dirty="0" err="1"/>
              <a:t>босап</a:t>
            </a:r>
            <a:r>
              <a:rPr lang="ru-RU" sz="1400" dirty="0"/>
              <a:t> </a:t>
            </a:r>
            <a:r>
              <a:rPr lang="ru-RU" sz="1400" dirty="0" err="1"/>
              <a:t>шығады</a:t>
            </a:r>
            <a:r>
              <a:rPr lang="ru-RU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/>
              <a:t>Рибосоманың</a:t>
            </a:r>
            <a:r>
              <a:rPr lang="ru-RU" sz="1400" dirty="0"/>
              <a:t> </a:t>
            </a:r>
            <a:r>
              <a:rPr lang="ru-RU" sz="1400" dirty="0" err="1"/>
              <a:t>суббірліктері</a:t>
            </a:r>
            <a:r>
              <a:rPr lang="ru-RU" sz="1400" dirty="0"/>
              <a:t> м-РНҚ-дан </a:t>
            </a:r>
            <a:r>
              <a:rPr lang="ru-RU" sz="1400" dirty="0" err="1"/>
              <a:t>ажырайды</a:t>
            </a:r>
            <a:r>
              <a:rPr lang="ru-RU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/>
          </a:p>
          <a:p>
            <a:pPr marL="179388" indent="-179388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KZ" sz="1400" b="1" dirty="0"/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</a:rPr>
              <a:t>Қорытынды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68288">
              <a:buNone/>
            </a:pPr>
            <a:r>
              <a:rPr lang="ru-RU" sz="1400" dirty="0" err="1"/>
              <a:t>Нәтижесінде</a:t>
            </a:r>
            <a:r>
              <a:rPr lang="ru-RU" sz="1400" dirty="0"/>
              <a:t> м-РНҚ-</a:t>
            </a:r>
            <a:r>
              <a:rPr lang="ru-RU" sz="1400" dirty="0" err="1"/>
              <a:t>дағы</a:t>
            </a:r>
            <a:r>
              <a:rPr lang="ru-RU" sz="1400" dirty="0"/>
              <a:t> </a:t>
            </a:r>
            <a:r>
              <a:rPr lang="ru-RU" sz="1400" dirty="0" err="1"/>
              <a:t>ақпарат</a:t>
            </a:r>
            <a:r>
              <a:rPr lang="ru-RU" sz="1400" dirty="0"/>
              <a:t> </a:t>
            </a:r>
            <a:r>
              <a:rPr lang="ru-RU" sz="1400" dirty="0" err="1"/>
              <a:t>негізінде</a:t>
            </a:r>
            <a:r>
              <a:rPr lang="ru-RU" sz="1400" dirty="0"/>
              <a:t> </a:t>
            </a:r>
            <a:r>
              <a:rPr lang="ru-RU" sz="1400" dirty="0" err="1"/>
              <a:t>белгілі</a:t>
            </a:r>
            <a:r>
              <a:rPr lang="ru-RU" sz="1400" dirty="0"/>
              <a:t> </a:t>
            </a:r>
            <a:r>
              <a:rPr lang="ru-RU" sz="1400" dirty="0" err="1"/>
              <a:t>бір</a:t>
            </a:r>
            <a:r>
              <a:rPr lang="ru-RU" sz="1400" dirty="0"/>
              <a:t> </a:t>
            </a:r>
            <a:r>
              <a:rPr lang="ru-RU" sz="1400" dirty="0" err="1"/>
              <a:t>ретпен</a:t>
            </a:r>
            <a:r>
              <a:rPr lang="ru-RU" sz="1400" dirty="0"/>
              <a:t> АҚ-дар </a:t>
            </a:r>
            <a:r>
              <a:rPr lang="ru-RU" sz="1400" dirty="0" err="1"/>
              <a:t>қосылып</a:t>
            </a:r>
            <a:r>
              <a:rPr lang="ru-RU" sz="1400" dirty="0"/>
              <a:t>, </a:t>
            </a:r>
            <a:r>
              <a:rPr lang="ru-RU" sz="1400" b="1" dirty="0" err="1"/>
              <a:t>ақуыз</a:t>
            </a:r>
            <a:r>
              <a:rPr lang="ru-RU" sz="1400" b="1" dirty="0"/>
              <a:t> </a:t>
            </a:r>
            <a:r>
              <a:rPr lang="ru-RU" sz="1400" b="1" dirty="0" err="1"/>
              <a:t>молекуласы</a:t>
            </a:r>
            <a:r>
              <a:rPr lang="ru-RU" sz="1400" dirty="0"/>
              <a:t> </a:t>
            </a:r>
            <a:r>
              <a:rPr lang="ru-RU" sz="1400" dirty="0" err="1"/>
              <a:t>түзіледі</a:t>
            </a:r>
            <a:r>
              <a:rPr lang="ru-RU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9E180-C566-C071-9749-574ACFAFD041}"/>
              </a:ext>
            </a:extLst>
          </p:cNvPr>
          <p:cNvSpPr txBox="1"/>
          <p:nvPr/>
        </p:nvSpPr>
        <p:spPr>
          <a:xfrm>
            <a:off x="6096000" y="503522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https://stepik.org/lesson/388326/step/2?unit=561578</a:t>
            </a:r>
            <a:endParaRPr lang="ru-KZ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60E947-E109-7C30-7925-481409080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883" y="879973"/>
            <a:ext cx="6087325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0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7C8D43-F8B1-8D25-71C0-3CBD53BCB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247234"/>
            <a:ext cx="4063586" cy="3137327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948255-A167-DE96-B063-37C41EAC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06423-6A6C-95CB-4067-AF6CFD43C5AD}"/>
              </a:ext>
            </a:extLst>
          </p:cNvPr>
          <p:cNvSpPr txBox="1"/>
          <p:nvPr/>
        </p:nvSpPr>
        <p:spPr>
          <a:xfrm>
            <a:off x="453419" y="106740"/>
            <a:ext cx="625596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20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Нуклеин қышқылдары </a:t>
            </a:r>
            <a:r>
              <a:rPr lang="kk-K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 сызықтық жүйесіз полимерлер. </a:t>
            </a:r>
          </a:p>
          <a:p>
            <a:pPr algn="just"/>
            <a:endParaRPr lang="kk-KZ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kk-K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Жүйесіз дегеніміз мономерлердің бірнеше түрі әртүрлі қайталанбайтын тізбектерді құрайтынын білдіреді. </a:t>
            </a:r>
          </a:p>
          <a:p>
            <a:pPr algn="just"/>
            <a:endParaRPr lang="kk-KZ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kk-K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РНҚ мономерлері </a:t>
            </a:r>
            <a:r>
              <a:rPr lang="kk-KZ" sz="20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рибонуклеотидтер</a:t>
            </a:r>
            <a:r>
              <a:rPr lang="kk-K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ал ДНҚ мономерлері </a:t>
            </a:r>
            <a:r>
              <a:rPr lang="kk-KZ" sz="20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дезоксирибонуклеотидтер</a:t>
            </a:r>
            <a:r>
              <a:rPr lang="kk-K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болып табылады. Әрбір нуклеотид үш бөліктен тұрады:</a:t>
            </a:r>
          </a:p>
          <a:p>
            <a:pPr algn="just"/>
            <a:endParaRPr lang="kk-KZ" sz="2000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2000" dirty="0"/>
              <a:t>фосфор қышқылының қалдығы, </a:t>
            </a:r>
            <a:endParaRPr lang="ru-KZ" sz="2000" dirty="0"/>
          </a:p>
          <a:p>
            <a:pPr marL="342900" lvl="0" indent="-342900">
              <a:buFont typeface="+mj-lt"/>
              <a:buAutoNum type="arabicPeriod"/>
            </a:pPr>
            <a:r>
              <a:rPr lang="kk-KZ" sz="2000" dirty="0"/>
              <a:t>рибоза (РНҚ) н</a:t>
            </a:r>
            <a:r>
              <a:rPr lang="ru-RU" sz="2000" dirty="0"/>
              <a:t>/</a:t>
            </a:r>
            <a:r>
              <a:rPr lang="kk-KZ" sz="2000" dirty="0"/>
              <a:t>е 2-дезоксирибоза (ДНҚ), </a:t>
            </a:r>
            <a:endParaRPr lang="ru-KZ" sz="2000" dirty="0"/>
          </a:p>
          <a:p>
            <a:pPr marL="342900" lvl="0" indent="-342900">
              <a:buFont typeface="+mj-lt"/>
              <a:buAutoNum type="arabicPeriod"/>
            </a:pPr>
            <a:r>
              <a:rPr lang="kk-KZ" sz="2000" dirty="0"/>
              <a:t>азотты негіз </a:t>
            </a:r>
            <a:endParaRPr lang="ru-KZ" sz="2000" dirty="0"/>
          </a:p>
          <a:p>
            <a:r>
              <a:rPr lang="kk-KZ" sz="2000" dirty="0"/>
              <a:t> </a:t>
            </a:r>
            <a:endParaRPr lang="ru-KZ" sz="2000" dirty="0"/>
          </a:p>
          <a:p>
            <a:pPr algn="just"/>
            <a:r>
              <a:rPr lang="kk-KZ" sz="2000" dirty="0"/>
              <a:t>Азотты негіздер </a:t>
            </a:r>
            <a:r>
              <a:rPr lang="kk-KZ" sz="2000" i="1" dirty="0"/>
              <a:t>пуриндік</a:t>
            </a:r>
            <a:r>
              <a:rPr lang="kk-KZ" sz="2000" dirty="0"/>
              <a:t> (А,G) және </a:t>
            </a:r>
            <a:r>
              <a:rPr lang="kk-KZ" sz="2000" i="1" dirty="0"/>
              <a:t>пиримидиндік</a:t>
            </a:r>
            <a:r>
              <a:rPr lang="kk-KZ" sz="2000" dirty="0"/>
              <a:t> (T,U,C) деп жіктеледі. Бұл жерде гетероциклды азотты негіздер 1</a:t>
            </a:r>
            <a:r>
              <a:rPr lang="kk-KZ" sz="2000" dirty="0">
                <a:sym typeface="Symbol" panose="05050102010706020507" pitchFamily="18" charset="2"/>
              </a:rPr>
              <a:t></a:t>
            </a:r>
            <a:r>
              <a:rPr lang="kk-KZ" sz="2000" dirty="0"/>
              <a:t>-ОН пентоза сақинасына N-гликозидтік байланыспен байланысып, алдымен </a:t>
            </a:r>
            <a:r>
              <a:rPr lang="kk-KZ" sz="2000" b="1" i="1" dirty="0"/>
              <a:t>нуклеозид</a:t>
            </a:r>
            <a:r>
              <a:rPr lang="kk-KZ" sz="2000" dirty="0"/>
              <a:t> түзеді. Кейін фосфат тобы күрделі эфирлік байланыс арқылы 5</a:t>
            </a:r>
            <a:r>
              <a:rPr lang="kk-KZ" sz="2000" dirty="0">
                <a:sym typeface="Symbol" panose="05050102010706020507" pitchFamily="18" charset="2"/>
              </a:rPr>
              <a:t></a:t>
            </a:r>
            <a:r>
              <a:rPr lang="kk-KZ" sz="2000" dirty="0"/>
              <a:t>-ОН пентоза сақинасына қосылып </a:t>
            </a:r>
            <a:r>
              <a:rPr lang="kk-KZ" sz="2000" b="1" i="1" dirty="0"/>
              <a:t>нуклеотид</a:t>
            </a:r>
            <a:r>
              <a:rPr lang="kk-KZ" sz="2000" dirty="0"/>
              <a:t> молекуласын қалыптастырады.</a:t>
            </a:r>
            <a:endParaRPr lang="ru-KZ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9DAF1A-B0E6-6454-C41B-13F3409AF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587046"/>
            <a:ext cx="4191000" cy="268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6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F7F3DAD-CD29-A7C9-64A7-BAED7EF0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5AD52-AE13-BE87-BFB8-03CC68AE218E}"/>
              </a:ext>
            </a:extLst>
          </p:cNvPr>
          <p:cNvSpPr txBox="1"/>
          <p:nvPr/>
        </p:nvSpPr>
        <p:spPr>
          <a:xfrm>
            <a:off x="358571" y="768455"/>
            <a:ext cx="549536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sz="2000" b="1" dirty="0" err="1">
                <a:solidFill>
                  <a:srgbClr val="0070C0"/>
                </a:solidFill>
              </a:rPr>
              <a:t>Нуклеопротеидтердің</a:t>
            </a:r>
            <a:r>
              <a:rPr lang="ru-RU" sz="2000" b="1" dirty="0">
                <a:solidFill>
                  <a:srgbClr val="0070C0"/>
                </a:solidFill>
              </a:rPr>
              <a:t> (НП) </a:t>
            </a:r>
            <a:r>
              <a:rPr lang="ru-RU" sz="2000" b="1" dirty="0" err="1">
                <a:solidFill>
                  <a:srgbClr val="0070C0"/>
                </a:solidFill>
              </a:rPr>
              <a:t>сипаттамасы</a:t>
            </a:r>
            <a:endParaRPr lang="ru-RU" sz="2000" b="1" dirty="0">
              <a:solidFill>
                <a:srgbClr val="0070C0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НП молекула </a:t>
            </a:r>
            <a:r>
              <a:rPr lang="ru-RU" sz="2000" dirty="0" err="1"/>
              <a:t>құрамында</a:t>
            </a:r>
            <a:r>
              <a:rPr lang="ru-RU" sz="2000" dirty="0"/>
              <a:t> фосфор </a:t>
            </a:r>
            <a:r>
              <a:rPr lang="ru-RU" sz="2000" dirty="0" err="1"/>
              <a:t>қышқылының</a:t>
            </a:r>
            <a:r>
              <a:rPr lang="ru-RU" sz="2000" dirty="0"/>
              <a:t> </a:t>
            </a:r>
            <a:r>
              <a:rPr lang="ru-RU" sz="2000" dirty="0" err="1"/>
              <a:t>қалдықтары</a:t>
            </a:r>
            <a:r>
              <a:rPr lang="ru-RU" sz="2000" dirty="0"/>
              <a:t> </a:t>
            </a:r>
            <a:r>
              <a:rPr lang="ru-RU" sz="2000" dirty="0" err="1"/>
              <a:t>көп</a:t>
            </a:r>
            <a:r>
              <a:rPr lang="ru-RU" sz="2000" dirty="0"/>
              <a:t> </a:t>
            </a:r>
            <a:r>
              <a:rPr lang="ru-RU" sz="2000" dirty="0" err="1"/>
              <a:t>болғандықтан</a:t>
            </a:r>
            <a:r>
              <a:rPr lang="ru-RU" sz="2000" dirty="0"/>
              <a:t>, </a:t>
            </a:r>
            <a:r>
              <a:rPr lang="ru-RU" sz="2000" dirty="0" err="1"/>
              <a:t>әлсіз</a:t>
            </a:r>
            <a:r>
              <a:rPr lang="ru-RU" sz="2000" dirty="0"/>
              <a:t> </a:t>
            </a:r>
            <a:r>
              <a:rPr lang="ru-RU" sz="2000" b="1" i="1" dirty="0" err="1"/>
              <a:t>қышқылдық</a:t>
            </a:r>
            <a:r>
              <a:rPr lang="ru-RU" sz="2000" b="1" i="1" dirty="0"/>
              <a:t> </a:t>
            </a:r>
            <a:r>
              <a:rPr lang="ru-RU" sz="2000" b="1" i="1" dirty="0" err="1"/>
              <a:t>қасиет</a:t>
            </a:r>
            <a:r>
              <a:rPr lang="ru-RU" sz="2000" dirty="0"/>
              <a:t> </a:t>
            </a:r>
            <a:r>
              <a:rPr lang="ru-RU" sz="2000" dirty="0" err="1"/>
              <a:t>көрсетеді</a:t>
            </a:r>
            <a:r>
              <a:rPr lang="ru-RU" sz="2000" dirty="0"/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НП су мен </a:t>
            </a:r>
            <a:r>
              <a:rPr lang="ru-RU" sz="2000" dirty="0" err="1"/>
              <a:t>сілті</a:t>
            </a:r>
            <a:r>
              <a:rPr lang="ru-RU" sz="2000" dirty="0"/>
              <a:t> </a:t>
            </a:r>
            <a:r>
              <a:rPr lang="ru-RU" sz="2000" dirty="0" err="1"/>
              <a:t>ерітінділерінде</a:t>
            </a:r>
            <a:r>
              <a:rPr lang="ru-RU" sz="2000" dirty="0"/>
              <a:t> </a:t>
            </a:r>
            <a:r>
              <a:rPr lang="ru-RU" sz="2000" dirty="0" err="1"/>
              <a:t>ериді</a:t>
            </a:r>
            <a:r>
              <a:rPr lang="ru-RU" sz="2000" dirty="0"/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 err="1"/>
              <a:t>Молекулалық</a:t>
            </a:r>
            <a:r>
              <a:rPr lang="ru-RU" sz="2000" dirty="0"/>
              <a:t> </a:t>
            </a:r>
            <a:r>
              <a:rPr lang="ru-RU" sz="2000" dirty="0" err="1"/>
              <a:t>массасы</a:t>
            </a:r>
            <a:r>
              <a:rPr lang="ru-RU" sz="2000" dirty="0"/>
              <a:t> </a:t>
            </a:r>
            <a:r>
              <a:rPr lang="ru-RU" sz="2000" dirty="0" err="1"/>
              <a:t>бірнеше</a:t>
            </a:r>
            <a:r>
              <a:rPr lang="ru-RU" sz="2000" dirty="0"/>
              <a:t> </a:t>
            </a:r>
            <a:r>
              <a:rPr lang="ru-RU" sz="2000" dirty="0" err="1"/>
              <a:t>миллионнан</a:t>
            </a:r>
            <a:r>
              <a:rPr lang="ru-RU" sz="2000" dirty="0"/>
              <a:t> миллиард </a:t>
            </a:r>
            <a:r>
              <a:rPr lang="ru-RU" sz="2000" dirty="0" err="1"/>
              <a:t>Дальтонға</a:t>
            </a:r>
            <a:r>
              <a:rPr lang="ru-RU" sz="2000" dirty="0"/>
              <a:t> </a:t>
            </a:r>
            <a:r>
              <a:rPr lang="ru-RU" sz="2000" dirty="0" err="1"/>
              <a:t>дейін</a:t>
            </a:r>
            <a:r>
              <a:rPr lang="ru-RU" sz="2000" dirty="0"/>
              <a:t> </a:t>
            </a:r>
            <a:r>
              <a:rPr lang="ru-RU" sz="2000" dirty="0" err="1"/>
              <a:t>жетуі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 err="1"/>
              <a:t>Гистондар</a:t>
            </a:r>
            <a:r>
              <a:rPr lang="ru-RU" sz="2000" dirty="0"/>
              <a:t> ДНҚ-</a:t>
            </a:r>
            <a:r>
              <a:rPr lang="ru-RU" sz="2000" dirty="0" err="1"/>
              <a:t>ны</a:t>
            </a:r>
            <a:r>
              <a:rPr lang="ru-RU" sz="2000" dirty="0"/>
              <a:t> </a:t>
            </a:r>
            <a:r>
              <a:rPr lang="ru-RU" sz="2000" dirty="0" err="1"/>
              <a:t>қорғайды</a:t>
            </a:r>
            <a:r>
              <a:rPr lang="ru-RU" sz="2000" dirty="0"/>
              <a:t>, </a:t>
            </a:r>
            <a:r>
              <a:rPr lang="ru-RU" sz="2000" dirty="0" err="1"/>
              <a:t>яғни</a:t>
            </a:r>
            <a:r>
              <a:rPr lang="ru-RU" sz="2000" dirty="0"/>
              <a:t> </a:t>
            </a:r>
            <a:r>
              <a:rPr lang="ru-RU" sz="2000" dirty="0" err="1"/>
              <a:t>хромосоманың</a:t>
            </a:r>
            <a:r>
              <a:rPr lang="ru-RU" sz="2000" dirty="0"/>
              <a:t> </a:t>
            </a:r>
            <a:r>
              <a:rPr lang="ru-RU" sz="2000" dirty="0" err="1"/>
              <a:t>құрылымын</a:t>
            </a:r>
            <a:r>
              <a:rPr lang="ru-RU" sz="2000" dirty="0"/>
              <a:t> </a:t>
            </a:r>
            <a:r>
              <a:rPr lang="ru-RU" sz="2000" dirty="0" err="1"/>
              <a:t>сақтап</a:t>
            </a:r>
            <a:r>
              <a:rPr lang="ru-RU" sz="2000" dirty="0"/>
              <a:t> </a:t>
            </a:r>
            <a:r>
              <a:rPr lang="ru-RU" sz="2000" dirty="0" err="1"/>
              <a:t>тұруын</a:t>
            </a:r>
            <a:r>
              <a:rPr lang="ru-RU" sz="2000" dirty="0"/>
              <a:t> </a:t>
            </a:r>
            <a:r>
              <a:rPr lang="ru-RU" sz="2000" dirty="0" err="1"/>
              <a:t>қамтамасыз</a:t>
            </a:r>
            <a:r>
              <a:rPr lang="ru-RU" sz="2000" dirty="0"/>
              <a:t> </a:t>
            </a:r>
            <a:r>
              <a:rPr lang="ru-RU" sz="2000" dirty="0" err="1"/>
              <a:t>етеді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гендердің</a:t>
            </a:r>
            <a:r>
              <a:rPr lang="ru-RU" sz="2000" dirty="0"/>
              <a:t> </a:t>
            </a:r>
            <a:r>
              <a:rPr lang="ru-RU" sz="2000" dirty="0" err="1"/>
              <a:t>қызметін</a:t>
            </a:r>
            <a:r>
              <a:rPr lang="ru-RU" sz="2000" dirty="0"/>
              <a:t> </a:t>
            </a:r>
            <a:r>
              <a:rPr lang="ru-RU" sz="2000" dirty="0" err="1"/>
              <a:t>реттейді</a:t>
            </a:r>
            <a:r>
              <a:rPr lang="ru-RU" sz="2000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50FFE1-AA7A-6C31-7A26-16919EDA7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936" y="768455"/>
            <a:ext cx="5513328" cy="436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4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3" y="493713"/>
            <a:ext cx="7553027" cy="518100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AF70DC-8886-BDE3-540C-942F0F3D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8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F2D5167-4956-2FE2-467C-3CFCE007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97513-F6BB-7AE2-6263-A71AA7EF64D4}"/>
              </a:ext>
            </a:extLst>
          </p:cNvPr>
          <p:cNvSpPr txBox="1"/>
          <p:nvPr/>
        </p:nvSpPr>
        <p:spPr>
          <a:xfrm>
            <a:off x="946547" y="494436"/>
            <a:ext cx="5539977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sz="2400" b="1" dirty="0" err="1">
                <a:solidFill>
                  <a:srgbClr val="0070C0"/>
                </a:solidFill>
              </a:rPr>
              <a:t>Нуклеопротеидтердің</a:t>
            </a:r>
            <a:r>
              <a:rPr lang="ru-RU" sz="2400" b="1" dirty="0">
                <a:solidFill>
                  <a:srgbClr val="0070C0"/>
                </a:solidFill>
              </a:rPr>
              <a:t> (НП) </a:t>
            </a:r>
            <a:r>
              <a:rPr lang="ru-RU" sz="2400" b="1" dirty="0" err="1">
                <a:solidFill>
                  <a:srgbClr val="0070C0"/>
                </a:solidFill>
              </a:rPr>
              <a:t>маңызы</a:t>
            </a:r>
            <a:endParaRPr lang="ru-RU" sz="2400" b="1" dirty="0">
              <a:solidFill>
                <a:srgbClr val="0070C0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 err="1"/>
              <a:t>Жасуша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тін</a:t>
            </a:r>
            <a:r>
              <a:rPr lang="ru-RU" sz="2400" dirty="0"/>
              <a:t> </a:t>
            </a:r>
            <a:r>
              <a:rPr lang="ru-RU" sz="2400" dirty="0" err="1"/>
              <a:t>белоктарының</a:t>
            </a:r>
            <a:r>
              <a:rPr lang="ru-RU" sz="2400" dirty="0"/>
              <a:t> </a:t>
            </a:r>
            <a:r>
              <a:rPr lang="ru-RU" sz="2400" dirty="0" err="1"/>
              <a:t>синтезіне</a:t>
            </a:r>
            <a:r>
              <a:rPr lang="ru-RU" sz="2400" dirty="0"/>
              <a:t> </a:t>
            </a:r>
            <a:r>
              <a:rPr lang="ru-RU" sz="2400" dirty="0" err="1"/>
              <a:t>қатысады</a:t>
            </a:r>
            <a:r>
              <a:rPr lang="ru-RU" sz="2400" dirty="0"/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 err="1"/>
              <a:t>Тұқым</a:t>
            </a:r>
            <a:r>
              <a:rPr lang="ru-RU" sz="2400" dirty="0"/>
              <a:t> </a:t>
            </a:r>
            <a:r>
              <a:rPr lang="ru-RU" sz="2400" dirty="0" err="1"/>
              <a:t>қуалау</a:t>
            </a:r>
            <a:r>
              <a:rPr lang="ru-RU" sz="2400" dirty="0"/>
              <a:t> </a:t>
            </a:r>
            <a:r>
              <a:rPr lang="ru-RU" sz="2400" dirty="0" err="1"/>
              <a:t>белгілерінің</a:t>
            </a:r>
            <a:r>
              <a:rPr lang="ru-RU" sz="2400" dirty="0"/>
              <a:t> </a:t>
            </a:r>
            <a:r>
              <a:rPr lang="ru-RU" sz="2400" dirty="0" err="1"/>
              <a:t>ұрпақтан</a:t>
            </a:r>
            <a:r>
              <a:rPr lang="ru-RU" sz="2400" dirty="0"/>
              <a:t> </a:t>
            </a:r>
            <a:r>
              <a:rPr lang="ru-RU" sz="2400" dirty="0" err="1"/>
              <a:t>ұрпаққа</a:t>
            </a:r>
            <a:r>
              <a:rPr lang="ru-RU" sz="2400" dirty="0"/>
              <a:t> </a:t>
            </a:r>
            <a:r>
              <a:rPr lang="ru-RU" sz="2400" dirty="0" err="1"/>
              <a:t>берілуін</a:t>
            </a:r>
            <a:r>
              <a:rPr lang="ru-RU" sz="2400" dirty="0"/>
              <a:t> </a:t>
            </a:r>
            <a:r>
              <a:rPr lang="ru-RU" sz="2400" dirty="0" err="1"/>
              <a:t>қамтамасыз</a:t>
            </a:r>
            <a:r>
              <a:rPr lang="ru-RU" sz="2400" dirty="0"/>
              <a:t> </a:t>
            </a:r>
            <a:r>
              <a:rPr lang="ru-RU" sz="2400" dirty="0" err="1"/>
              <a:t>етеді</a:t>
            </a:r>
            <a:r>
              <a:rPr lang="ru-RU" sz="2400" dirty="0"/>
              <a:t>, </a:t>
            </a:r>
            <a:r>
              <a:rPr lang="ru-RU" sz="2400" dirty="0" err="1"/>
              <a:t>яғни</a:t>
            </a:r>
            <a:r>
              <a:rPr lang="ru-RU" sz="2400" dirty="0"/>
              <a:t> </a:t>
            </a:r>
            <a:r>
              <a:rPr lang="ru-RU" sz="2400" dirty="0" err="1"/>
              <a:t>генетикалық</a:t>
            </a:r>
            <a:r>
              <a:rPr lang="ru-RU" sz="2400" dirty="0"/>
              <a:t> </a:t>
            </a:r>
            <a:r>
              <a:rPr lang="ru-RU" sz="2400" dirty="0" err="1"/>
              <a:t>ақпаратты</a:t>
            </a:r>
            <a:r>
              <a:rPr lang="ru-RU" sz="2400" dirty="0"/>
              <a:t> </a:t>
            </a:r>
            <a:r>
              <a:rPr lang="ru-RU" sz="2400" dirty="0" err="1"/>
              <a:t>тасымалдауға</a:t>
            </a:r>
            <a:r>
              <a:rPr lang="ru-RU" sz="2400" dirty="0"/>
              <a:t> </a:t>
            </a:r>
            <a:r>
              <a:rPr lang="ru-RU" sz="2400" dirty="0" err="1"/>
              <a:t>қатысады</a:t>
            </a:r>
            <a:r>
              <a:rPr lang="ru-RU" sz="2400" dirty="0"/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 err="1"/>
              <a:t>Жасуша</a:t>
            </a:r>
            <a:r>
              <a:rPr lang="ru-RU" sz="2400" dirty="0"/>
              <a:t> </a:t>
            </a:r>
            <a:r>
              <a:rPr lang="ru-RU" sz="2400" dirty="0" err="1"/>
              <a:t>бөліну</a:t>
            </a:r>
            <a:r>
              <a:rPr lang="ru-RU" sz="2400" dirty="0"/>
              <a:t> </a:t>
            </a:r>
            <a:r>
              <a:rPr lang="ru-RU" sz="2400" dirty="0" err="1"/>
              <a:t>процесіне</a:t>
            </a:r>
            <a:r>
              <a:rPr lang="ru-RU" sz="2400" dirty="0"/>
              <a:t> </a:t>
            </a:r>
            <a:r>
              <a:rPr lang="ru-RU" sz="2400" dirty="0" err="1"/>
              <a:t>қатысады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222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C14F97C-8E26-8C83-D1DB-75118DE9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A5EDBA-432C-BF4A-DDC4-1D984A90E8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686"/>
          <a:stretch>
            <a:fillRect/>
          </a:stretch>
        </p:blipFill>
        <p:spPr>
          <a:xfrm>
            <a:off x="7260805" y="335454"/>
            <a:ext cx="4092995" cy="35296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1EAEC-72EA-EC18-0CE4-CF5D55AA5FB1}"/>
              </a:ext>
            </a:extLst>
          </p:cNvPr>
          <p:cNvSpPr txBox="1"/>
          <p:nvPr/>
        </p:nvSpPr>
        <p:spPr>
          <a:xfrm>
            <a:off x="464719" y="335454"/>
            <a:ext cx="5907506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kk-KZ" sz="20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Нуклеотидтердің маңызы</a:t>
            </a:r>
          </a:p>
          <a:p>
            <a:pPr algn="just">
              <a:buNone/>
            </a:pPr>
            <a:endParaRPr lang="kk-KZ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kk-KZ" dirty="0">
                <a:solidFill>
                  <a:srgbClr val="000000"/>
                </a:solidFill>
                <a:ea typeface="Times New Roman" panose="02020603050405020304" pitchFamily="18" charset="0"/>
              </a:rPr>
              <a:t>НҚ</a:t>
            </a: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нуклеин қышқылдарын (ДНҚ және РНҚ) түзіп қана қоймайды. Сонымен қатар, олар тірі ағзада әмбебап энергия көзі ретінде әрекет етеді. </a:t>
            </a:r>
          </a:p>
          <a:p>
            <a:pPr algn="just"/>
            <a:endParaRPr lang="kk-KZ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Нуклеотидтер қосымша фосфорланып, ди-, трифосфор туындыларын -  </a:t>
            </a:r>
            <a:r>
              <a:rPr lang="kk-KZ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нуклеозид</a:t>
            </a:r>
            <a:r>
              <a:rPr lang="kk-KZ" sz="1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ди</a:t>
            </a:r>
            <a:r>
              <a:rPr lang="kk-KZ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фосфаттар</a:t>
            </a: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(НДФ) және </a:t>
            </a:r>
            <a:r>
              <a:rPr lang="kk-KZ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нуклеозид</a:t>
            </a:r>
            <a:r>
              <a:rPr lang="kk-KZ" sz="1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три</a:t>
            </a:r>
            <a:r>
              <a:rPr lang="kk-KZ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фосфаттарды</a:t>
            </a: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(НТФ) түзуге қатысады. Бұл нуклеотид туындылары энергия көзі болып табылады, себебі құрамындағы екі фосфор қышқылының қалдығы нуклеотидке макроэргиялық байланыспен (</a:t>
            </a: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 байланысқан. Осы байланыс үзілгенде шамамен 29-33 кДж энергия бөлінеді. </a:t>
            </a:r>
          </a:p>
          <a:p>
            <a:pPr algn="just"/>
            <a:endParaRPr lang="ru-KZ" sz="1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Егер </a:t>
            </a:r>
            <a:r>
              <a:rPr lang="kk-KZ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УТФ – көмірсулар</a:t>
            </a: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kk-KZ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ЦТФ – липидтер, ГТФ – ақуыздар </a:t>
            </a: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синтезінде энергия көзі болса,  </a:t>
            </a:r>
            <a:r>
              <a:rPr lang="kk-KZ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АТФ – </a:t>
            </a:r>
            <a:r>
              <a:rPr lang="kk-KZ" sz="1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әмбебап энергия көзі</a:t>
            </a: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болып табылады. Яғни АТФ энергиясы барлық заттар алмасу үрдістерінде пайдалынады.</a:t>
            </a:r>
            <a:endParaRPr lang="ru-KZ" sz="1800" dirty="0">
              <a:effectLst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kk-K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ru-KZ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0CC7EB-6929-AE31-EE96-22C61D1516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568" t="18608" b="32610"/>
          <a:stretch>
            <a:fillRect/>
          </a:stretch>
        </p:blipFill>
        <p:spPr>
          <a:xfrm>
            <a:off x="7260805" y="4249736"/>
            <a:ext cx="3782341" cy="172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1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25CB06-1C5A-A053-0CB7-7C8097ED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8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5403A-A515-D56F-168F-7E0C8E40CAC2}"/>
              </a:ext>
            </a:extLst>
          </p:cNvPr>
          <p:cNvSpPr txBox="1"/>
          <p:nvPr/>
        </p:nvSpPr>
        <p:spPr>
          <a:xfrm>
            <a:off x="133947" y="676811"/>
            <a:ext cx="445234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buNone/>
            </a:pPr>
            <a:r>
              <a:rPr lang="kk-KZ" sz="16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А</a:t>
            </a:r>
            <a:r>
              <a:rPr lang="kk-KZ" sz="1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денилатциклаза</a:t>
            </a:r>
            <a:r>
              <a:rPr lang="kk-KZ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ферментінің әсерінен АТФ-тан АМФ-тың циклды туындысы түзіледі - цАМФ. </a:t>
            </a:r>
          </a:p>
          <a:p>
            <a:pPr marL="457200" algn="just">
              <a:buNone/>
            </a:pPr>
            <a:endParaRPr lang="kk-KZ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457200" algn="just">
              <a:buNone/>
            </a:pPr>
            <a:r>
              <a:rPr lang="kk-KZ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Циклдік нуклеотидтер - екі рибоза көміртегі атомдары арасында химиялық байланыс түзетін нуклеотидтер.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 Әсіресе </a:t>
            </a:r>
            <a:r>
              <a:rPr lang="kk-KZ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С3' және C5' көміртекті рибоза атомдары арасындағы байланысы бар циклді нуклеотидтердің </a:t>
            </a:r>
            <a:r>
              <a:rPr lang="kk-KZ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цАМФ</a:t>
            </a:r>
            <a:r>
              <a:rPr lang="kk-KZ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пен </a:t>
            </a:r>
            <a:r>
              <a:rPr lang="kk-KZ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цГМФ</a:t>
            </a:r>
            <a:r>
              <a:rPr lang="kk-KZ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биологиялық маңызы зор. </a:t>
            </a:r>
          </a:p>
          <a:p>
            <a:pPr marL="457200" algn="just">
              <a:buNone/>
            </a:pPr>
            <a:endParaRPr lang="kk-KZ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457200" algn="just">
              <a:buNone/>
            </a:pPr>
            <a:r>
              <a:rPr lang="kk-KZ" sz="1600" dirty="0"/>
              <a:t>Циклді нуклеотидтер гормондардың молекулалық сигналдарын беруге қатысады - </a:t>
            </a:r>
            <a:r>
              <a:rPr lang="kk-KZ" sz="1600" b="1" i="1" dirty="0"/>
              <a:t>екіншілік мессенджер</a:t>
            </a:r>
            <a:r>
              <a:rPr lang="kk-KZ" sz="1600" dirty="0"/>
              <a:t> ретінде белгілі бір </a:t>
            </a:r>
            <a:r>
              <a:rPr lang="kk-KZ" sz="1600" b="1" dirty="0"/>
              <a:t>жасушалық ақуыздарды (солардың ішінде ферменттердің де) белсендіру н/е тежеу арқылы әртүрлі жасушалық функцияларды реттейді. </a:t>
            </a:r>
            <a:endParaRPr lang="ru-KZ" sz="16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D72F4F4-67AA-8DB7-ABCB-C0C7C6877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1885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E165300-E11A-1B90-B52D-636C7669F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404235"/>
              </p:ext>
            </p:extLst>
          </p:nvPr>
        </p:nvGraphicFramePr>
        <p:xfrm>
          <a:off x="4800310" y="1329748"/>
          <a:ext cx="6792400" cy="209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83417" imgH="1959753" progId="ChemDraw.Document.6.0">
                  <p:embed/>
                </p:oleObj>
              </mc:Choice>
              <mc:Fallback>
                <p:oleObj name="CS ChemDraw Drawing" r:id="rId2" imgW="6283417" imgH="1959753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310" y="1329748"/>
                        <a:ext cx="6792400" cy="209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40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81ADBB-2257-9922-5BD9-A3629A8D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054-DD54-46D4-8A65-152A21CA0339}" type="slidenum">
              <a:rPr lang="ru-RU" smtClean="0"/>
              <a:t>9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FA6E4-683E-62BB-D7D2-ADFBA19BA804}"/>
              </a:ext>
            </a:extLst>
          </p:cNvPr>
          <p:cNvSpPr txBox="1"/>
          <p:nvPr/>
        </p:nvSpPr>
        <p:spPr>
          <a:xfrm>
            <a:off x="717948" y="426214"/>
            <a:ext cx="625659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ДНҚ – </a:t>
            </a:r>
            <a:r>
              <a:rPr lang="ru-RU" b="1" dirty="0" err="1">
                <a:solidFill>
                  <a:srgbClr val="0070C0"/>
                </a:solidFill>
              </a:rPr>
              <a:t>жалпы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сипаттамасы</a:t>
            </a:r>
            <a:r>
              <a:rPr lang="ru-RU" b="1" dirty="0">
                <a:solidFill>
                  <a:srgbClr val="0070C0"/>
                </a:solidFill>
              </a:rPr>
              <a:t>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ДНҚ </a:t>
            </a:r>
            <a:r>
              <a:rPr lang="ru-RU" dirty="0" err="1"/>
              <a:t>жасуша</a:t>
            </a:r>
            <a:r>
              <a:rPr lang="ru-RU" dirty="0"/>
              <a:t> </a:t>
            </a:r>
            <a:r>
              <a:rPr lang="ru-RU" dirty="0" err="1"/>
              <a:t>ядросында</a:t>
            </a:r>
            <a:r>
              <a:rPr lang="ru-RU" dirty="0"/>
              <a:t> </a:t>
            </a:r>
            <a:r>
              <a:rPr lang="ru-RU" dirty="0" err="1"/>
              <a:t>түзіледі</a:t>
            </a:r>
            <a:r>
              <a:rPr lang="ru-RU" dirty="0"/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мөлшері</a:t>
            </a:r>
            <a:r>
              <a:rPr lang="ru-RU" dirty="0"/>
              <a:t> </a:t>
            </a:r>
            <a:r>
              <a:rPr lang="ru-RU" dirty="0" err="1"/>
              <a:t>жыныс</a:t>
            </a:r>
            <a:r>
              <a:rPr lang="ru-RU" dirty="0"/>
              <a:t> </a:t>
            </a:r>
            <a:r>
              <a:rPr lang="ru-RU" dirty="0" err="1"/>
              <a:t>жасушаларында</a:t>
            </a:r>
            <a:r>
              <a:rPr lang="ru-RU" dirty="0"/>
              <a:t> (≈60%), </a:t>
            </a:r>
            <a:r>
              <a:rPr lang="ru-RU" dirty="0" err="1"/>
              <a:t>ең</a:t>
            </a:r>
            <a:r>
              <a:rPr lang="ru-RU" dirty="0"/>
              <a:t> аз </a:t>
            </a:r>
            <a:r>
              <a:rPr lang="ru-RU" dirty="0" err="1"/>
              <a:t>мөлшері</a:t>
            </a:r>
            <a:r>
              <a:rPr lang="ru-RU" dirty="0"/>
              <a:t> </a:t>
            </a:r>
            <a:r>
              <a:rPr lang="ru-RU" dirty="0" err="1"/>
              <a:t>миоциттерде</a:t>
            </a:r>
            <a:r>
              <a:rPr lang="ru-RU" dirty="0"/>
              <a:t> (≈0,2%).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Адамда</a:t>
            </a:r>
            <a:r>
              <a:rPr lang="ru-RU" dirty="0"/>
              <a:t> ДНҚ </a:t>
            </a:r>
            <a:r>
              <a:rPr lang="ru-RU" dirty="0" err="1"/>
              <a:t>барлық</a:t>
            </a:r>
            <a:r>
              <a:rPr lang="ru-RU" dirty="0"/>
              <a:t> 46 хромосома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Құрамына</a:t>
            </a:r>
            <a:r>
              <a:rPr lang="ru-RU" dirty="0"/>
              <a:t> </a:t>
            </a:r>
            <a:r>
              <a:rPr lang="ru-RU" dirty="0" err="1"/>
              <a:t>ондаған</a:t>
            </a:r>
            <a:r>
              <a:rPr lang="ru-RU" dirty="0"/>
              <a:t> миллион </a:t>
            </a:r>
            <a:r>
              <a:rPr lang="ru-RU" dirty="0" err="1"/>
              <a:t>мононуклеотидтер</a:t>
            </a:r>
            <a:r>
              <a:rPr lang="ru-RU" dirty="0"/>
              <a:t> (НМФ) </a:t>
            </a:r>
            <a:r>
              <a:rPr lang="ru-RU" dirty="0" err="1"/>
              <a:t>кіреді</a:t>
            </a:r>
            <a:r>
              <a:rPr lang="ru-RU" dirty="0"/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Молекулалық</a:t>
            </a:r>
            <a:r>
              <a:rPr lang="ru-RU" dirty="0"/>
              <a:t> </a:t>
            </a:r>
            <a:r>
              <a:rPr lang="ru-RU" dirty="0" err="1"/>
              <a:t>массасы</a:t>
            </a:r>
            <a:r>
              <a:rPr lang="ru-RU" dirty="0"/>
              <a:t> 2×10⁴ – 1×10¹¹ Да </a:t>
            </a:r>
            <a:r>
              <a:rPr lang="ru-RU" dirty="0" err="1"/>
              <a:t>аралығында</a:t>
            </a:r>
            <a:r>
              <a:rPr lang="ru-RU" dirty="0"/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ДНҚ-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нуклеотидтік</a:t>
            </a:r>
            <a:r>
              <a:rPr lang="ru-RU" dirty="0"/>
              <a:t> </a:t>
            </a:r>
            <a:r>
              <a:rPr lang="ru-RU" dirty="0" err="1"/>
              <a:t>құрамы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саны </a:t>
            </a: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D7C00-AD66-0B0A-EB22-43244DA2A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537" y="1000809"/>
            <a:ext cx="3922019" cy="331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70AC19-9D3C-38BB-69F9-6E2AE800FFD9}"/>
              </a:ext>
            </a:extLst>
          </p:cNvPr>
          <p:cNvSpPr txBox="1"/>
          <p:nvPr/>
        </p:nvSpPr>
        <p:spPr>
          <a:xfrm>
            <a:off x="717948" y="4559025"/>
            <a:ext cx="6096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ДНҚ </a:t>
            </a:r>
            <a:r>
              <a:rPr lang="ru-RU" b="1" dirty="0" err="1">
                <a:solidFill>
                  <a:srgbClr val="0070C0"/>
                </a:solidFill>
              </a:rPr>
              <a:t>маңызы</a:t>
            </a:r>
            <a:r>
              <a:rPr lang="ru-RU" b="1" dirty="0">
                <a:solidFill>
                  <a:srgbClr val="0070C0"/>
                </a:solidFill>
              </a:rPr>
              <a:t>: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генетикалық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ДНҚ </a:t>
            </a:r>
            <a:r>
              <a:rPr lang="ru-RU" dirty="0" err="1"/>
              <a:t>молекуласында</a:t>
            </a:r>
            <a:r>
              <a:rPr lang="ru-RU" dirty="0"/>
              <a:t> </a:t>
            </a:r>
            <a:r>
              <a:rPr lang="ru-RU" dirty="0" err="1"/>
              <a:t>сақталған</a:t>
            </a:r>
            <a:r>
              <a:rPr lang="ru-RU" dirty="0"/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ДНҚ </a:t>
            </a:r>
            <a:r>
              <a:rPr lang="ru-RU" dirty="0" err="1"/>
              <a:t>нәруыздардың</a:t>
            </a:r>
            <a:r>
              <a:rPr lang="ru-RU" dirty="0"/>
              <a:t> </a:t>
            </a:r>
            <a:r>
              <a:rPr lang="ru-RU" dirty="0" err="1"/>
              <a:t>биосинтезіне</a:t>
            </a:r>
            <a:r>
              <a:rPr lang="ru-RU" dirty="0"/>
              <a:t> </a:t>
            </a:r>
            <a:r>
              <a:rPr lang="ru-RU" dirty="0" err="1"/>
              <a:t>тікелей</a:t>
            </a:r>
            <a:r>
              <a:rPr lang="ru-RU" dirty="0"/>
              <a:t> </a:t>
            </a:r>
            <a:r>
              <a:rPr lang="ru-RU" dirty="0" err="1"/>
              <a:t>қатысады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129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2161</Words>
  <Application>Microsoft Office PowerPoint</Application>
  <PresentationFormat>Широкоэкранный</PresentationFormat>
  <Paragraphs>261</Paragraphs>
  <Slides>29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CS ChemDraw Drawing</vt:lpstr>
      <vt:lpstr>әл-Фараби атындағы Қазақ Ұлттық Университеті Химия және химиялық технология факультеті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Берганаева Гульзат</cp:lastModifiedBy>
  <cp:revision>49</cp:revision>
  <dcterms:created xsi:type="dcterms:W3CDTF">2022-09-15T18:41:06Z</dcterms:created>
  <dcterms:modified xsi:type="dcterms:W3CDTF">2025-09-22T05:09:34Z</dcterms:modified>
</cp:coreProperties>
</file>